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42"/>
  </p:notesMasterIdLst>
  <p:sldIdLst>
    <p:sldId id="256" r:id="rId5"/>
    <p:sldId id="257" r:id="rId6"/>
    <p:sldId id="274" r:id="rId7"/>
    <p:sldId id="261" r:id="rId8"/>
    <p:sldId id="276" r:id="rId9"/>
    <p:sldId id="259" r:id="rId10"/>
    <p:sldId id="272" r:id="rId11"/>
    <p:sldId id="365" r:id="rId12"/>
    <p:sldId id="258" r:id="rId13"/>
    <p:sldId id="363" r:id="rId14"/>
    <p:sldId id="264" r:id="rId15"/>
    <p:sldId id="364" r:id="rId16"/>
    <p:sldId id="265" r:id="rId17"/>
    <p:sldId id="270" r:id="rId18"/>
    <p:sldId id="279" r:id="rId19"/>
    <p:sldId id="371" r:id="rId20"/>
    <p:sldId id="372" r:id="rId21"/>
    <p:sldId id="373" r:id="rId22"/>
    <p:sldId id="374" r:id="rId23"/>
    <p:sldId id="375" r:id="rId24"/>
    <p:sldId id="376" r:id="rId25"/>
    <p:sldId id="377" r:id="rId26"/>
    <p:sldId id="378" r:id="rId27"/>
    <p:sldId id="379" r:id="rId28"/>
    <p:sldId id="380" r:id="rId29"/>
    <p:sldId id="381" r:id="rId30"/>
    <p:sldId id="370" r:id="rId31"/>
    <p:sldId id="383" r:id="rId32"/>
    <p:sldId id="384" r:id="rId33"/>
    <p:sldId id="387" r:id="rId34"/>
    <p:sldId id="385" r:id="rId35"/>
    <p:sldId id="386" r:id="rId36"/>
    <p:sldId id="382" r:id="rId37"/>
    <p:sldId id="369" r:id="rId38"/>
    <p:sldId id="291" r:id="rId39"/>
    <p:sldId id="275" r:id="rId40"/>
    <p:sldId id="33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71" d="100"/>
          <a:sy n="71" d="100"/>
        </p:scale>
        <p:origin x="6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Marschall" userId="bffa24f5-583f-426e-868a-9d50c5bc80de" providerId="ADAL" clId="{B8A02402-E1FE-49EB-921B-E52C9717BA3C}"/>
    <pc:docChg chg="undo custSel addSld delSld modSld sldOrd">
      <pc:chgData name="Kelly Marschall" userId="bffa24f5-583f-426e-868a-9d50c5bc80de" providerId="ADAL" clId="{B8A02402-E1FE-49EB-921B-E52C9717BA3C}" dt="2022-04-20T00:23:22.042" v="765" actId="113"/>
      <pc:docMkLst>
        <pc:docMk/>
      </pc:docMkLst>
      <pc:sldChg chg="modSp mod">
        <pc:chgData name="Kelly Marschall" userId="bffa24f5-583f-426e-868a-9d50c5bc80de" providerId="ADAL" clId="{B8A02402-E1FE-49EB-921B-E52C9717BA3C}" dt="2022-04-06T23:30:25.885" v="59" actId="20577"/>
        <pc:sldMkLst>
          <pc:docMk/>
          <pc:sldMk cId="785460860" sldId="256"/>
        </pc:sldMkLst>
        <pc:spChg chg="mod">
          <ac:chgData name="Kelly Marschall" userId="bffa24f5-583f-426e-868a-9d50c5bc80de" providerId="ADAL" clId="{B8A02402-E1FE-49EB-921B-E52C9717BA3C}" dt="2022-04-06T23:30:25.885" v="59" actId="20577"/>
          <ac:spMkLst>
            <pc:docMk/>
            <pc:sldMk cId="785460860" sldId="256"/>
            <ac:spMk id="3" creationId="{B4B28AA7-3682-4572-BB39-75297AD81B45}"/>
          </ac:spMkLst>
        </pc:spChg>
      </pc:sldChg>
      <pc:sldChg chg="ord">
        <pc:chgData name="Kelly Marschall" userId="bffa24f5-583f-426e-868a-9d50c5bc80de" providerId="ADAL" clId="{B8A02402-E1FE-49EB-921B-E52C9717BA3C}" dt="2022-04-17T22:48:27.788" v="441"/>
        <pc:sldMkLst>
          <pc:docMk/>
          <pc:sldMk cId="4282726920" sldId="258"/>
        </pc:sldMkLst>
      </pc:sldChg>
      <pc:sldChg chg="modSp mod">
        <pc:chgData name="Kelly Marschall" userId="bffa24f5-583f-426e-868a-9d50c5bc80de" providerId="ADAL" clId="{B8A02402-E1FE-49EB-921B-E52C9717BA3C}" dt="2022-04-17T22:38:58.337" v="210"/>
        <pc:sldMkLst>
          <pc:docMk/>
          <pc:sldMk cId="1539917257" sldId="259"/>
        </pc:sldMkLst>
        <pc:spChg chg="mod">
          <ac:chgData name="Kelly Marschall" userId="bffa24f5-583f-426e-868a-9d50c5bc80de" providerId="ADAL" clId="{B8A02402-E1FE-49EB-921B-E52C9717BA3C}" dt="2022-04-17T22:38:58.337" v="210"/>
          <ac:spMkLst>
            <pc:docMk/>
            <pc:sldMk cId="1539917257" sldId="259"/>
            <ac:spMk id="3" creationId="{A829DDE6-E08A-4BEC-AF90-C313BAFDC31B}"/>
          </ac:spMkLst>
        </pc:spChg>
      </pc:sldChg>
      <pc:sldChg chg="addSp delSp modSp mod">
        <pc:chgData name="Kelly Marschall" userId="bffa24f5-583f-426e-868a-9d50c5bc80de" providerId="ADAL" clId="{B8A02402-E1FE-49EB-921B-E52C9717BA3C}" dt="2022-04-18T00:00:14.993" v="483" actId="22"/>
        <pc:sldMkLst>
          <pc:docMk/>
          <pc:sldMk cId="3360524045" sldId="270"/>
        </pc:sldMkLst>
        <pc:spChg chg="del mod">
          <ac:chgData name="Kelly Marschall" userId="bffa24f5-583f-426e-868a-9d50c5bc80de" providerId="ADAL" clId="{B8A02402-E1FE-49EB-921B-E52C9717BA3C}" dt="2022-04-06T23:42:19.998" v="104" actId="22"/>
          <ac:spMkLst>
            <pc:docMk/>
            <pc:sldMk cId="3360524045" sldId="270"/>
            <ac:spMk id="3" creationId="{6BA7CA7B-F1AE-4C83-9E19-C4EE40D1D318}"/>
          </ac:spMkLst>
        </pc:spChg>
        <pc:spChg chg="add del mod">
          <ac:chgData name="Kelly Marschall" userId="bffa24f5-583f-426e-868a-9d50c5bc80de" providerId="ADAL" clId="{B8A02402-E1FE-49EB-921B-E52C9717BA3C}" dt="2022-04-17T23:59:04.145" v="477"/>
          <ac:spMkLst>
            <pc:docMk/>
            <pc:sldMk cId="3360524045" sldId="270"/>
            <ac:spMk id="4" creationId="{489CAF9F-7AE3-4E28-959E-0163BF19AC4F}"/>
          </ac:spMkLst>
        </pc:spChg>
        <pc:spChg chg="add del mod">
          <ac:chgData name="Kelly Marschall" userId="bffa24f5-583f-426e-868a-9d50c5bc80de" providerId="ADAL" clId="{B8A02402-E1FE-49EB-921B-E52C9717BA3C}" dt="2022-04-18T00:00:14.993" v="483" actId="22"/>
          <ac:spMkLst>
            <pc:docMk/>
            <pc:sldMk cId="3360524045" sldId="270"/>
            <ac:spMk id="8" creationId="{18B4E535-A6DE-4545-9723-07CB80A312A1}"/>
          </ac:spMkLst>
        </pc:spChg>
        <pc:graphicFrameChg chg="add del mod modGraphic">
          <ac:chgData name="Kelly Marschall" userId="bffa24f5-583f-426e-868a-9d50c5bc80de" providerId="ADAL" clId="{B8A02402-E1FE-49EB-921B-E52C9717BA3C}" dt="2022-04-17T23:59:33.556" v="482" actId="478"/>
          <ac:graphicFrameMkLst>
            <pc:docMk/>
            <pc:sldMk cId="3360524045" sldId="270"/>
            <ac:graphicFrameMk id="6" creationId="{F506653D-E538-4891-91E6-A24C909342A2}"/>
          </ac:graphicFrameMkLst>
        </pc:graphicFrameChg>
        <pc:picChg chg="add del mod ord">
          <ac:chgData name="Kelly Marschall" userId="bffa24f5-583f-426e-868a-9d50c5bc80de" providerId="ADAL" clId="{B8A02402-E1FE-49EB-921B-E52C9717BA3C}" dt="2022-04-17T23:58:22.262" v="475" actId="478"/>
          <ac:picMkLst>
            <pc:docMk/>
            <pc:sldMk cId="3360524045" sldId="270"/>
            <ac:picMk id="5" creationId="{1FDFBF21-0B20-451A-97F8-3C74ECD9CEF0}"/>
          </ac:picMkLst>
        </pc:picChg>
        <pc:picChg chg="add mod ord">
          <ac:chgData name="Kelly Marschall" userId="bffa24f5-583f-426e-868a-9d50c5bc80de" providerId="ADAL" clId="{B8A02402-E1FE-49EB-921B-E52C9717BA3C}" dt="2022-04-18T00:00:14.993" v="483" actId="22"/>
          <ac:picMkLst>
            <pc:docMk/>
            <pc:sldMk cId="3360524045" sldId="270"/>
            <ac:picMk id="10" creationId="{07FF7C79-50C9-4F39-B8FB-2D9C367CD120}"/>
          </ac:picMkLst>
        </pc:picChg>
      </pc:sldChg>
      <pc:sldChg chg="addSp delSp modSp mod">
        <pc:chgData name="Kelly Marschall" userId="bffa24f5-583f-426e-868a-9d50c5bc80de" providerId="ADAL" clId="{B8A02402-E1FE-49EB-921B-E52C9717BA3C}" dt="2022-04-17T22:35:35.025" v="114" actId="12385"/>
        <pc:sldMkLst>
          <pc:docMk/>
          <pc:sldMk cId="3878042426" sldId="274"/>
        </pc:sldMkLst>
        <pc:spChg chg="del">
          <ac:chgData name="Kelly Marschall" userId="bffa24f5-583f-426e-868a-9d50c5bc80de" providerId="ADAL" clId="{B8A02402-E1FE-49EB-921B-E52C9717BA3C}" dt="2022-04-17T22:34:36.619" v="109" actId="478"/>
          <ac:spMkLst>
            <pc:docMk/>
            <pc:sldMk cId="3878042426" sldId="274"/>
            <ac:spMk id="7" creationId="{B7698FCD-0C7B-4241-98F4-72BDC266EA8C}"/>
          </ac:spMkLst>
        </pc:spChg>
        <pc:graphicFrameChg chg="add mod modGraphic">
          <ac:chgData name="Kelly Marschall" userId="bffa24f5-583f-426e-868a-9d50c5bc80de" providerId="ADAL" clId="{B8A02402-E1FE-49EB-921B-E52C9717BA3C}" dt="2022-04-17T22:35:35.025" v="114" actId="12385"/>
          <ac:graphicFrameMkLst>
            <pc:docMk/>
            <pc:sldMk cId="3878042426" sldId="274"/>
            <ac:graphicFrameMk id="3" creationId="{81CF8931-C970-4B40-9B30-4B4A5FA24F24}"/>
          </ac:graphicFrameMkLst>
        </pc:graphicFrameChg>
        <pc:graphicFrameChg chg="del mod modGraphic">
          <ac:chgData name="Kelly Marschall" userId="bffa24f5-583f-426e-868a-9d50c5bc80de" providerId="ADAL" clId="{B8A02402-E1FE-49EB-921B-E52C9717BA3C}" dt="2022-04-17T22:34:30.080" v="108" actId="478"/>
          <ac:graphicFrameMkLst>
            <pc:docMk/>
            <pc:sldMk cId="3878042426" sldId="274"/>
            <ac:graphicFrameMk id="4" creationId="{DB95EACE-CCAA-4AE5-A832-F376337F55C1}"/>
          </ac:graphicFrameMkLst>
        </pc:graphicFrameChg>
      </pc:sldChg>
      <pc:sldChg chg="modSp mod">
        <pc:chgData name="Kelly Marschall" userId="bffa24f5-583f-426e-868a-9d50c5bc80de" providerId="ADAL" clId="{B8A02402-E1FE-49EB-921B-E52C9717BA3C}" dt="2022-04-06T22:25:55.925" v="24" actId="6549"/>
        <pc:sldMkLst>
          <pc:docMk/>
          <pc:sldMk cId="1213393608" sldId="275"/>
        </pc:sldMkLst>
        <pc:spChg chg="mod">
          <ac:chgData name="Kelly Marschall" userId="bffa24f5-583f-426e-868a-9d50c5bc80de" providerId="ADAL" clId="{B8A02402-E1FE-49EB-921B-E52C9717BA3C}" dt="2022-04-06T22:25:55.925" v="24" actId="6549"/>
          <ac:spMkLst>
            <pc:docMk/>
            <pc:sldMk cId="1213393608" sldId="275"/>
            <ac:spMk id="3" creationId="{A829DDE6-E08A-4BEC-AF90-C313BAFDC31B}"/>
          </ac:spMkLst>
        </pc:spChg>
      </pc:sldChg>
      <pc:sldChg chg="modSp mod">
        <pc:chgData name="Kelly Marschall" userId="bffa24f5-583f-426e-868a-9d50c5bc80de" providerId="ADAL" clId="{B8A02402-E1FE-49EB-921B-E52C9717BA3C}" dt="2022-04-17T22:38:53.141" v="209" actId="21"/>
        <pc:sldMkLst>
          <pc:docMk/>
          <pc:sldMk cId="2126548051" sldId="276"/>
        </pc:sldMkLst>
        <pc:spChg chg="mod">
          <ac:chgData name="Kelly Marschall" userId="bffa24f5-583f-426e-868a-9d50c5bc80de" providerId="ADAL" clId="{B8A02402-E1FE-49EB-921B-E52C9717BA3C}" dt="2022-04-17T22:38:53.141" v="209" actId="21"/>
          <ac:spMkLst>
            <pc:docMk/>
            <pc:sldMk cId="2126548051" sldId="276"/>
            <ac:spMk id="3" creationId="{A829DDE6-E08A-4BEC-AF90-C313BAFDC31B}"/>
          </ac:spMkLst>
        </pc:spChg>
      </pc:sldChg>
      <pc:sldChg chg="modSp mod">
        <pc:chgData name="Kelly Marschall" userId="bffa24f5-583f-426e-868a-9d50c5bc80de" providerId="ADAL" clId="{B8A02402-E1FE-49EB-921B-E52C9717BA3C}" dt="2022-04-19T00:48:41.452" v="556" actId="20577"/>
        <pc:sldMkLst>
          <pc:docMk/>
          <pc:sldMk cId="4280065849" sldId="291"/>
        </pc:sldMkLst>
        <pc:spChg chg="mod">
          <ac:chgData name="Kelly Marschall" userId="bffa24f5-583f-426e-868a-9d50c5bc80de" providerId="ADAL" clId="{B8A02402-E1FE-49EB-921B-E52C9717BA3C}" dt="2022-04-19T00:48:41.452" v="556" actId="20577"/>
          <ac:spMkLst>
            <pc:docMk/>
            <pc:sldMk cId="4280065849" sldId="291"/>
            <ac:spMk id="2" creationId="{C8EF0941-0970-4A9C-9818-A19E4297DDD1}"/>
          </ac:spMkLst>
        </pc:spChg>
      </pc:sldChg>
      <pc:sldChg chg="modSp mod ord">
        <pc:chgData name="Kelly Marschall" userId="bffa24f5-583f-426e-868a-9d50c5bc80de" providerId="ADAL" clId="{B8A02402-E1FE-49EB-921B-E52C9717BA3C}" dt="2022-04-17T22:47:35.369" v="437" actId="20577"/>
        <pc:sldMkLst>
          <pc:docMk/>
          <pc:sldMk cId="4220427076" sldId="363"/>
        </pc:sldMkLst>
        <pc:spChg chg="mod">
          <ac:chgData name="Kelly Marschall" userId="bffa24f5-583f-426e-868a-9d50c5bc80de" providerId="ADAL" clId="{B8A02402-E1FE-49EB-921B-E52C9717BA3C}" dt="2022-04-17T22:47:35.369" v="437" actId="20577"/>
          <ac:spMkLst>
            <pc:docMk/>
            <pc:sldMk cId="4220427076" sldId="363"/>
            <ac:spMk id="3" creationId="{17D3DC1A-16DC-44DC-A78B-B5C5E4635E3A}"/>
          </ac:spMkLst>
        </pc:spChg>
      </pc:sldChg>
      <pc:sldChg chg="modSp mod">
        <pc:chgData name="Kelly Marschall" userId="bffa24f5-583f-426e-868a-9d50c5bc80de" providerId="ADAL" clId="{B8A02402-E1FE-49EB-921B-E52C9717BA3C}" dt="2022-04-17T22:49:27.943" v="471" actId="20577"/>
        <pc:sldMkLst>
          <pc:docMk/>
          <pc:sldMk cId="289183185" sldId="364"/>
        </pc:sldMkLst>
        <pc:spChg chg="mod">
          <ac:chgData name="Kelly Marschall" userId="bffa24f5-583f-426e-868a-9d50c5bc80de" providerId="ADAL" clId="{B8A02402-E1FE-49EB-921B-E52C9717BA3C}" dt="2022-04-17T22:49:27.943" v="471" actId="20577"/>
          <ac:spMkLst>
            <pc:docMk/>
            <pc:sldMk cId="289183185" sldId="364"/>
            <ac:spMk id="3" creationId="{A80D1594-868A-40D7-AE08-923B8002BC33}"/>
          </ac:spMkLst>
        </pc:spChg>
      </pc:sldChg>
      <pc:sldChg chg="addSp delSp modSp mod">
        <pc:chgData name="Kelly Marschall" userId="bffa24f5-583f-426e-868a-9d50c5bc80de" providerId="ADAL" clId="{B8A02402-E1FE-49EB-921B-E52C9717BA3C}" dt="2022-04-17T22:46:07.483" v="320" actId="255"/>
        <pc:sldMkLst>
          <pc:docMk/>
          <pc:sldMk cId="3468872196" sldId="365"/>
        </pc:sldMkLst>
        <pc:spChg chg="del">
          <ac:chgData name="Kelly Marschall" userId="bffa24f5-583f-426e-868a-9d50c5bc80de" providerId="ADAL" clId="{B8A02402-E1FE-49EB-921B-E52C9717BA3C}" dt="2022-04-17T22:41:27.462" v="214" actId="478"/>
          <ac:spMkLst>
            <pc:docMk/>
            <pc:sldMk cId="3468872196" sldId="365"/>
            <ac:spMk id="7" creationId="{B7698FCD-0C7B-4241-98F4-72BDC266EA8C}"/>
          </ac:spMkLst>
        </pc:spChg>
        <pc:graphicFrameChg chg="add del mod modGraphic">
          <ac:chgData name="Kelly Marschall" userId="bffa24f5-583f-426e-868a-9d50c5bc80de" providerId="ADAL" clId="{B8A02402-E1FE-49EB-921B-E52C9717BA3C}" dt="2022-04-17T22:44:58.296" v="302" actId="478"/>
          <ac:graphicFrameMkLst>
            <pc:docMk/>
            <pc:sldMk cId="3468872196" sldId="365"/>
            <ac:graphicFrameMk id="3" creationId="{087DCEFF-D9F9-412F-AAED-2081200B3647}"/>
          </ac:graphicFrameMkLst>
        </pc:graphicFrameChg>
        <pc:graphicFrameChg chg="del">
          <ac:chgData name="Kelly Marschall" userId="bffa24f5-583f-426e-868a-9d50c5bc80de" providerId="ADAL" clId="{B8A02402-E1FE-49EB-921B-E52C9717BA3C}" dt="2022-04-17T22:41:16.590" v="213" actId="478"/>
          <ac:graphicFrameMkLst>
            <pc:docMk/>
            <pc:sldMk cId="3468872196" sldId="365"/>
            <ac:graphicFrameMk id="4" creationId="{DB95EACE-CCAA-4AE5-A832-F376337F55C1}"/>
          </ac:graphicFrameMkLst>
        </pc:graphicFrameChg>
        <pc:graphicFrameChg chg="add mod modGraphic">
          <ac:chgData name="Kelly Marschall" userId="bffa24f5-583f-426e-868a-9d50c5bc80de" providerId="ADAL" clId="{B8A02402-E1FE-49EB-921B-E52C9717BA3C}" dt="2022-04-17T22:46:07.483" v="320" actId="255"/>
          <ac:graphicFrameMkLst>
            <pc:docMk/>
            <pc:sldMk cId="3468872196" sldId="365"/>
            <ac:graphicFrameMk id="5" creationId="{411655F5-45E1-4A5C-B4F0-65ADC41D1DE1}"/>
          </ac:graphicFrameMkLst>
        </pc:graphicFrameChg>
      </pc:sldChg>
      <pc:sldChg chg="add del">
        <pc:chgData name="Kelly Marschall" userId="bffa24f5-583f-426e-868a-9d50c5bc80de" providerId="ADAL" clId="{B8A02402-E1FE-49EB-921B-E52C9717BA3C}" dt="2022-04-19T00:48:00.046" v="554" actId="47"/>
        <pc:sldMkLst>
          <pc:docMk/>
          <pc:sldMk cId="1846324171" sldId="366"/>
        </pc:sldMkLst>
      </pc:sldChg>
      <pc:sldChg chg="add">
        <pc:chgData name="Kelly Marschall" userId="bffa24f5-583f-426e-868a-9d50c5bc80de" providerId="ADAL" clId="{B8A02402-E1FE-49EB-921B-E52C9717BA3C}" dt="2022-04-18T00:01:23.959" v="488"/>
        <pc:sldMkLst>
          <pc:docMk/>
          <pc:sldMk cId="1789959893" sldId="367"/>
        </pc:sldMkLst>
      </pc:sldChg>
      <pc:sldChg chg="add del">
        <pc:chgData name="Kelly Marschall" userId="bffa24f5-583f-426e-868a-9d50c5bc80de" providerId="ADAL" clId="{B8A02402-E1FE-49EB-921B-E52C9717BA3C}" dt="2022-04-18T00:00:47.714" v="486" actId="47"/>
        <pc:sldMkLst>
          <pc:docMk/>
          <pc:sldMk cId="3925452994" sldId="367"/>
        </pc:sldMkLst>
      </pc:sldChg>
      <pc:sldChg chg="add del">
        <pc:chgData name="Kelly Marschall" userId="bffa24f5-583f-426e-868a-9d50c5bc80de" providerId="ADAL" clId="{B8A02402-E1FE-49EB-921B-E52C9717BA3C}" dt="2022-04-17T22:51:14.856" v="474" actId="47"/>
        <pc:sldMkLst>
          <pc:docMk/>
          <pc:sldMk cId="3976613969" sldId="367"/>
        </pc:sldMkLst>
      </pc:sldChg>
      <pc:sldChg chg="add">
        <pc:chgData name="Kelly Marschall" userId="bffa24f5-583f-426e-868a-9d50c5bc80de" providerId="ADAL" clId="{B8A02402-E1FE-49EB-921B-E52C9717BA3C}" dt="2022-04-18T00:01:44.719" v="490"/>
        <pc:sldMkLst>
          <pc:docMk/>
          <pc:sldMk cId="3525840318" sldId="368"/>
        </pc:sldMkLst>
      </pc:sldChg>
      <pc:sldChg chg="addSp modSp add mod ord">
        <pc:chgData name="Kelly Marschall" userId="bffa24f5-583f-426e-868a-9d50c5bc80de" providerId="ADAL" clId="{B8A02402-E1FE-49EB-921B-E52C9717BA3C}" dt="2022-04-18T00:11:41.452" v="553" actId="20577"/>
        <pc:sldMkLst>
          <pc:docMk/>
          <pc:sldMk cId="1524625437" sldId="369"/>
        </pc:sldMkLst>
        <pc:spChg chg="mod">
          <ac:chgData name="Kelly Marschall" userId="bffa24f5-583f-426e-868a-9d50c5bc80de" providerId="ADAL" clId="{B8A02402-E1FE-49EB-921B-E52C9717BA3C}" dt="2022-04-18T00:03:58.689" v="511" actId="20577"/>
          <ac:spMkLst>
            <pc:docMk/>
            <pc:sldMk cId="1524625437" sldId="369"/>
            <ac:spMk id="2" creationId="{C8EF0941-0970-4A9C-9818-A19E4297DDD1}"/>
          </ac:spMkLst>
        </pc:spChg>
        <pc:spChg chg="add mod">
          <ac:chgData name="Kelly Marschall" userId="bffa24f5-583f-426e-868a-9d50c5bc80de" providerId="ADAL" clId="{B8A02402-E1FE-49EB-921B-E52C9717BA3C}" dt="2022-04-18T00:11:41.452" v="553" actId="20577"/>
          <ac:spMkLst>
            <pc:docMk/>
            <pc:sldMk cId="1524625437" sldId="369"/>
            <ac:spMk id="3" creationId="{D83166B8-C231-40B0-B2E8-F9E29924D89D}"/>
          </ac:spMkLst>
        </pc:spChg>
      </pc:sldChg>
      <pc:sldChg chg="modSp add mod">
        <pc:chgData name="Kelly Marschall" userId="bffa24f5-583f-426e-868a-9d50c5bc80de" providerId="ADAL" clId="{B8A02402-E1FE-49EB-921B-E52C9717BA3C}" dt="2022-04-20T00:23:22.042" v="765" actId="113"/>
        <pc:sldMkLst>
          <pc:docMk/>
          <pc:sldMk cId="1526402229" sldId="370"/>
        </pc:sldMkLst>
        <pc:spChg chg="mod">
          <ac:chgData name="Kelly Marschall" userId="bffa24f5-583f-426e-868a-9d50c5bc80de" providerId="ADAL" clId="{B8A02402-E1FE-49EB-921B-E52C9717BA3C}" dt="2022-04-20T00:12:57.361" v="659" actId="6549"/>
          <ac:spMkLst>
            <pc:docMk/>
            <pc:sldMk cId="1526402229" sldId="370"/>
            <ac:spMk id="2" creationId="{0365415A-6AB2-4713-AA01-FC9C8460EDFF}"/>
          </ac:spMkLst>
        </pc:spChg>
        <pc:spChg chg="mod">
          <ac:chgData name="Kelly Marschall" userId="bffa24f5-583f-426e-868a-9d50c5bc80de" providerId="ADAL" clId="{B8A02402-E1FE-49EB-921B-E52C9717BA3C}" dt="2022-04-20T00:23:22.042" v="765" actId="113"/>
          <ac:spMkLst>
            <pc:docMk/>
            <pc:sldMk cId="1526402229" sldId="370"/>
            <ac:spMk id="3" creationId="{609984F4-C10E-47BA-AFD2-0FFC611FE843}"/>
          </ac:spMkLst>
        </pc:spChg>
      </pc:sldChg>
    </pc:docChg>
  </pc:docChgLst>
  <pc:docChgLst>
    <pc:chgData name="Emma Rodriguez" userId="28660887-cbb5-4bb1-b891-95ebc9edd446" providerId="ADAL" clId="{63CA9509-8066-49A8-B0BB-F2B12B79C3B7}"/>
    <pc:docChg chg="custSel delSld modSld">
      <pc:chgData name="Emma Rodriguez" userId="28660887-cbb5-4bb1-b891-95ebc9edd446" providerId="ADAL" clId="{63CA9509-8066-49A8-B0BB-F2B12B79C3B7}" dt="2022-04-19T03:00:41.667" v="47" actId="20577"/>
      <pc:docMkLst>
        <pc:docMk/>
      </pc:docMkLst>
      <pc:sldChg chg="del">
        <pc:chgData name="Emma Rodriguez" userId="28660887-cbb5-4bb1-b891-95ebc9edd446" providerId="ADAL" clId="{63CA9509-8066-49A8-B0BB-F2B12B79C3B7}" dt="2022-04-19T02:58:55.401" v="24" actId="47"/>
        <pc:sldMkLst>
          <pc:docMk/>
          <pc:sldMk cId="986865011" sldId="280"/>
        </pc:sldMkLst>
      </pc:sldChg>
      <pc:sldChg chg="modSp mod">
        <pc:chgData name="Emma Rodriguez" userId="28660887-cbb5-4bb1-b891-95ebc9edd446" providerId="ADAL" clId="{63CA9509-8066-49A8-B0BB-F2B12B79C3B7}" dt="2022-04-19T03:00:41.667" v="47" actId="20577"/>
        <pc:sldMkLst>
          <pc:docMk/>
          <pc:sldMk cId="4280065849" sldId="291"/>
        </pc:sldMkLst>
        <pc:spChg chg="mod">
          <ac:chgData name="Emma Rodriguez" userId="28660887-cbb5-4bb1-b891-95ebc9edd446" providerId="ADAL" clId="{63CA9509-8066-49A8-B0BB-F2B12B79C3B7}" dt="2022-04-19T03:00:41.667" v="47" actId="20577"/>
          <ac:spMkLst>
            <pc:docMk/>
            <pc:sldMk cId="4280065849" sldId="291"/>
            <ac:spMk id="2" creationId="{C8EF0941-0970-4A9C-9818-A19E4297DDD1}"/>
          </ac:spMkLst>
        </pc:spChg>
      </pc:sldChg>
      <pc:sldChg chg="modSp mod">
        <pc:chgData name="Emma Rodriguez" userId="28660887-cbb5-4bb1-b891-95ebc9edd446" providerId="ADAL" clId="{63CA9509-8066-49A8-B0BB-F2B12B79C3B7}" dt="2022-04-19T02:58:10.127" v="23" actId="20577"/>
        <pc:sldMkLst>
          <pc:docMk/>
          <pc:sldMk cId="4220427076" sldId="363"/>
        </pc:sldMkLst>
        <pc:spChg chg="mod">
          <ac:chgData name="Emma Rodriguez" userId="28660887-cbb5-4bb1-b891-95ebc9edd446" providerId="ADAL" clId="{63CA9509-8066-49A8-B0BB-F2B12B79C3B7}" dt="2022-04-19T02:58:10.127" v="23" actId="20577"/>
          <ac:spMkLst>
            <pc:docMk/>
            <pc:sldMk cId="4220427076" sldId="363"/>
            <ac:spMk id="3" creationId="{17D3DC1A-16DC-44DC-A78B-B5C5E4635E3A}"/>
          </ac:spMkLst>
        </pc:spChg>
      </pc:sldChg>
      <pc:sldChg chg="modSp mod">
        <pc:chgData name="Emma Rodriguez" userId="28660887-cbb5-4bb1-b891-95ebc9edd446" providerId="ADAL" clId="{63CA9509-8066-49A8-B0BB-F2B12B79C3B7}" dt="2022-04-19T02:59:45.945" v="45" actId="20577"/>
        <pc:sldMkLst>
          <pc:docMk/>
          <pc:sldMk cId="1524625437" sldId="369"/>
        </pc:sldMkLst>
        <pc:spChg chg="mod">
          <ac:chgData name="Emma Rodriguez" userId="28660887-cbb5-4bb1-b891-95ebc9edd446" providerId="ADAL" clId="{63CA9509-8066-49A8-B0BB-F2B12B79C3B7}" dt="2022-04-19T02:59:10.642" v="26" actId="20577"/>
          <ac:spMkLst>
            <pc:docMk/>
            <pc:sldMk cId="1524625437" sldId="369"/>
            <ac:spMk id="2" creationId="{C8EF0941-0970-4A9C-9818-A19E4297DDD1}"/>
          </ac:spMkLst>
        </pc:spChg>
        <pc:spChg chg="mod">
          <ac:chgData name="Emma Rodriguez" userId="28660887-cbb5-4bb1-b891-95ebc9edd446" providerId="ADAL" clId="{63CA9509-8066-49A8-B0BB-F2B12B79C3B7}" dt="2022-04-19T02:59:45.945" v="45" actId="20577"/>
          <ac:spMkLst>
            <pc:docMk/>
            <pc:sldMk cId="1524625437" sldId="369"/>
            <ac:spMk id="3" creationId="{D83166B8-C231-40B0-B2E8-F9E29924D89D}"/>
          </ac:spMkLst>
        </pc:spChg>
      </pc:sldChg>
    </pc:docChg>
  </pc:docChgLst>
  <pc:docChgLst>
    <pc:chgData name="Kelly Marschall" userId="bffa24f5-583f-426e-868a-9d50c5bc80de" providerId="ADAL" clId="{D9DD8B6F-E1EA-4BD1-B9C8-0DEBBC72B064}"/>
    <pc:docChg chg="undo custSel addSld delSld modSld">
      <pc:chgData name="Kelly Marschall" userId="bffa24f5-583f-426e-868a-9d50c5bc80de" providerId="ADAL" clId="{D9DD8B6F-E1EA-4BD1-B9C8-0DEBBC72B064}" dt="2022-04-22T22:15:55.462" v="388" actId="5793"/>
      <pc:docMkLst>
        <pc:docMk/>
      </pc:docMkLst>
      <pc:sldChg chg="modSp mod">
        <pc:chgData name="Kelly Marschall" userId="bffa24f5-583f-426e-868a-9d50c5bc80de" providerId="ADAL" clId="{D9DD8B6F-E1EA-4BD1-B9C8-0DEBBC72B064}" dt="2022-04-22T16:06:02.125" v="79" actId="1076"/>
        <pc:sldMkLst>
          <pc:docMk/>
          <pc:sldMk cId="73933614" sldId="279"/>
        </pc:sldMkLst>
        <pc:spChg chg="mod">
          <ac:chgData name="Kelly Marschall" userId="bffa24f5-583f-426e-868a-9d50c5bc80de" providerId="ADAL" clId="{D9DD8B6F-E1EA-4BD1-B9C8-0DEBBC72B064}" dt="2022-04-22T16:06:02.125" v="79" actId="1076"/>
          <ac:spMkLst>
            <pc:docMk/>
            <pc:sldMk cId="73933614" sldId="279"/>
            <ac:spMk id="2" creationId="{D442F250-5C69-4030-B2A2-9F1CAFC70D41}"/>
          </ac:spMkLst>
        </pc:spChg>
        <pc:spChg chg="mod">
          <ac:chgData name="Kelly Marschall" userId="bffa24f5-583f-426e-868a-9d50c5bc80de" providerId="ADAL" clId="{D9DD8B6F-E1EA-4BD1-B9C8-0DEBBC72B064}" dt="2022-04-22T16:05:29.125" v="75" actId="1076"/>
          <ac:spMkLst>
            <pc:docMk/>
            <pc:sldMk cId="73933614" sldId="279"/>
            <ac:spMk id="3" creationId="{1871F18A-AAB3-45DD-AE99-653DBAA131DE}"/>
          </ac:spMkLst>
        </pc:spChg>
      </pc:sldChg>
      <pc:sldChg chg="modSp mod">
        <pc:chgData name="Kelly Marschall" userId="bffa24f5-583f-426e-868a-9d50c5bc80de" providerId="ADAL" clId="{D9DD8B6F-E1EA-4BD1-B9C8-0DEBBC72B064}" dt="2022-04-22T16:03:40.291" v="32" actId="20577"/>
        <pc:sldMkLst>
          <pc:docMk/>
          <pc:sldMk cId="4280065849" sldId="291"/>
        </pc:sldMkLst>
        <pc:spChg chg="mod">
          <ac:chgData name="Kelly Marschall" userId="bffa24f5-583f-426e-868a-9d50c5bc80de" providerId="ADAL" clId="{D9DD8B6F-E1EA-4BD1-B9C8-0DEBBC72B064}" dt="2022-04-22T16:03:40.291" v="32" actId="20577"/>
          <ac:spMkLst>
            <pc:docMk/>
            <pc:sldMk cId="4280065849" sldId="291"/>
            <ac:spMk id="2" creationId="{C8EF0941-0970-4A9C-9818-A19E4297DDD1}"/>
          </ac:spMkLst>
        </pc:spChg>
      </pc:sldChg>
      <pc:sldChg chg="del">
        <pc:chgData name="Kelly Marschall" userId="bffa24f5-583f-426e-868a-9d50c5bc80de" providerId="ADAL" clId="{D9DD8B6F-E1EA-4BD1-B9C8-0DEBBC72B064}" dt="2022-04-21T20:18:52.799" v="20" actId="47"/>
        <pc:sldMkLst>
          <pc:docMk/>
          <pc:sldMk cId="1789959893" sldId="367"/>
        </pc:sldMkLst>
      </pc:sldChg>
      <pc:sldChg chg="del">
        <pc:chgData name="Kelly Marschall" userId="bffa24f5-583f-426e-868a-9d50c5bc80de" providerId="ADAL" clId="{D9DD8B6F-E1EA-4BD1-B9C8-0DEBBC72B064}" dt="2022-04-21T20:20:02.637" v="23" actId="47"/>
        <pc:sldMkLst>
          <pc:docMk/>
          <pc:sldMk cId="3525840318" sldId="368"/>
        </pc:sldMkLst>
      </pc:sldChg>
      <pc:sldChg chg="modSp mod">
        <pc:chgData name="Kelly Marschall" userId="bffa24f5-583f-426e-868a-9d50c5bc80de" providerId="ADAL" clId="{D9DD8B6F-E1EA-4BD1-B9C8-0DEBBC72B064}" dt="2022-04-22T16:04:21.308" v="38" actId="20577"/>
        <pc:sldMkLst>
          <pc:docMk/>
          <pc:sldMk cId="1524625437" sldId="369"/>
        </pc:sldMkLst>
        <pc:spChg chg="mod">
          <ac:chgData name="Kelly Marschall" userId="bffa24f5-583f-426e-868a-9d50c5bc80de" providerId="ADAL" clId="{D9DD8B6F-E1EA-4BD1-B9C8-0DEBBC72B064}" dt="2022-04-22T16:03:29.010" v="31" actId="20577"/>
          <ac:spMkLst>
            <pc:docMk/>
            <pc:sldMk cId="1524625437" sldId="369"/>
            <ac:spMk id="2" creationId="{C8EF0941-0970-4A9C-9818-A19E4297DDD1}"/>
          </ac:spMkLst>
        </pc:spChg>
        <pc:spChg chg="mod">
          <ac:chgData name="Kelly Marschall" userId="bffa24f5-583f-426e-868a-9d50c5bc80de" providerId="ADAL" clId="{D9DD8B6F-E1EA-4BD1-B9C8-0DEBBC72B064}" dt="2022-04-22T16:04:21.308" v="38" actId="20577"/>
          <ac:spMkLst>
            <pc:docMk/>
            <pc:sldMk cId="1524625437" sldId="369"/>
            <ac:spMk id="3" creationId="{D83166B8-C231-40B0-B2E8-F9E29924D89D}"/>
          </ac:spMkLst>
        </pc:spChg>
      </pc:sldChg>
      <pc:sldChg chg="add">
        <pc:chgData name="Kelly Marschall" userId="bffa24f5-583f-426e-868a-9d50c5bc80de" providerId="ADAL" clId="{D9DD8B6F-E1EA-4BD1-B9C8-0DEBBC72B064}" dt="2022-04-21T20:18:22.628" v="1"/>
        <pc:sldMkLst>
          <pc:docMk/>
          <pc:sldMk cId="2240811843" sldId="371"/>
        </pc:sldMkLst>
      </pc:sldChg>
      <pc:sldChg chg="add">
        <pc:chgData name="Kelly Marschall" userId="bffa24f5-583f-426e-868a-9d50c5bc80de" providerId="ADAL" clId="{D9DD8B6F-E1EA-4BD1-B9C8-0DEBBC72B064}" dt="2022-04-21T20:18:26.233" v="3"/>
        <pc:sldMkLst>
          <pc:docMk/>
          <pc:sldMk cId="3850479372" sldId="372"/>
        </pc:sldMkLst>
      </pc:sldChg>
      <pc:sldChg chg="add">
        <pc:chgData name="Kelly Marschall" userId="bffa24f5-583f-426e-868a-9d50c5bc80de" providerId="ADAL" clId="{D9DD8B6F-E1EA-4BD1-B9C8-0DEBBC72B064}" dt="2022-04-21T20:18:30.888" v="5"/>
        <pc:sldMkLst>
          <pc:docMk/>
          <pc:sldMk cId="1232803249" sldId="373"/>
        </pc:sldMkLst>
      </pc:sldChg>
      <pc:sldChg chg="add">
        <pc:chgData name="Kelly Marschall" userId="bffa24f5-583f-426e-868a-9d50c5bc80de" providerId="ADAL" clId="{D9DD8B6F-E1EA-4BD1-B9C8-0DEBBC72B064}" dt="2022-04-21T20:18:33.255" v="7"/>
        <pc:sldMkLst>
          <pc:docMk/>
          <pc:sldMk cId="3514692718" sldId="374"/>
        </pc:sldMkLst>
      </pc:sldChg>
      <pc:sldChg chg="add">
        <pc:chgData name="Kelly Marschall" userId="bffa24f5-583f-426e-868a-9d50c5bc80de" providerId="ADAL" clId="{D9DD8B6F-E1EA-4BD1-B9C8-0DEBBC72B064}" dt="2022-04-21T20:18:34.241" v="9"/>
        <pc:sldMkLst>
          <pc:docMk/>
          <pc:sldMk cId="70162537" sldId="375"/>
        </pc:sldMkLst>
      </pc:sldChg>
      <pc:sldChg chg="add">
        <pc:chgData name="Kelly Marschall" userId="bffa24f5-583f-426e-868a-9d50c5bc80de" providerId="ADAL" clId="{D9DD8B6F-E1EA-4BD1-B9C8-0DEBBC72B064}" dt="2022-04-21T20:18:36.705" v="11"/>
        <pc:sldMkLst>
          <pc:docMk/>
          <pc:sldMk cId="3009234217" sldId="376"/>
        </pc:sldMkLst>
      </pc:sldChg>
      <pc:sldChg chg="add">
        <pc:chgData name="Kelly Marschall" userId="bffa24f5-583f-426e-868a-9d50c5bc80de" providerId="ADAL" clId="{D9DD8B6F-E1EA-4BD1-B9C8-0DEBBC72B064}" dt="2022-04-21T20:18:37.826" v="13"/>
        <pc:sldMkLst>
          <pc:docMk/>
          <pc:sldMk cId="511847307" sldId="377"/>
        </pc:sldMkLst>
      </pc:sldChg>
      <pc:sldChg chg="add">
        <pc:chgData name="Kelly Marschall" userId="bffa24f5-583f-426e-868a-9d50c5bc80de" providerId="ADAL" clId="{D9DD8B6F-E1EA-4BD1-B9C8-0DEBBC72B064}" dt="2022-04-21T20:18:39.765" v="15"/>
        <pc:sldMkLst>
          <pc:docMk/>
          <pc:sldMk cId="2149700532" sldId="378"/>
        </pc:sldMkLst>
      </pc:sldChg>
      <pc:sldChg chg="add">
        <pc:chgData name="Kelly Marschall" userId="bffa24f5-583f-426e-868a-9d50c5bc80de" providerId="ADAL" clId="{D9DD8B6F-E1EA-4BD1-B9C8-0DEBBC72B064}" dt="2022-04-21T20:18:41.090" v="17"/>
        <pc:sldMkLst>
          <pc:docMk/>
          <pc:sldMk cId="3399776781" sldId="379"/>
        </pc:sldMkLst>
      </pc:sldChg>
      <pc:sldChg chg="add">
        <pc:chgData name="Kelly Marschall" userId="bffa24f5-583f-426e-868a-9d50c5bc80de" providerId="ADAL" clId="{D9DD8B6F-E1EA-4BD1-B9C8-0DEBBC72B064}" dt="2022-04-21T20:18:44.710" v="19"/>
        <pc:sldMkLst>
          <pc:docMk/>
          <pc:sldMk cId="672067869" sldId="380"/>
        </pc:sldMkLst>
      </pc:sldChg>
      <pc:sldChg chg="modSp add mod">
        <pc:chgData name="Kelly Marschall" userId="bffa24f5-583f-426e-868a-9d50c5bc80de" providerId="ADAL" clId="{D9DD8B6F-E1EA-4BD1-B9C8-0DEBBC72B064}" dt="2022-04-22T18:32:38.262" v="85" actId="20577"/>
        <pc:sldMkLst>
          <pc:docMk/>
          <pc:sldMk cId="3858395105" sldId="381"/>
        </pc:sldMkLst>
        <pc:spChg chg="mod">
          <ac:chgData name="Kelly Marschall" userId="bffa24f5-583f-426e-868a-9d50c5bc80de" providerId="ADAL" clId="{D9DD8B6F-E1EA-4BD1-B9C8-0DEBBC72B064}" dt="2022-04-22T16:21:54.676" v="81" actId="20577"/>
          <ac:spMkLst>
            <pc:docMk/>
            <pc:sldMk cId="3858395105" sldId="381"/>
            <ac:spMk id="2" creationId="{D442F250-5C69-4030-B2A2-9F1CAFC70D41}"/>
          </ac:spMkLst>
        </pc:spChg>
        <pc:spChg chg="mod">
          <ac:chgData name="Kelly Marschall" userId="bffa24f5-583f-426e-868a-9d50c5bc80de" providerId="ADAL" clId="{D9DD8B6F-E1EA-4BD1-B9C8-0DEBBC72B064}" dt="2022-04-22T18:32:38.262" v="85" actId="20577"/>
          <ac:spMkLst>
            <pc:docMk/>
            <pc:sldMk cId="3858395105" sldId="381"/>
            <ac:spMk id="3" creationId="{1871F18A-AAB3-45DD-AE99-653DBAA131DE}"/>
          </ac:spMkLst>
        </pc:spChg>
      </pc:sldChg>
      <pc:sldChg chg="modSp add mod">
        <pc:chgData name="Kelly Marschall" userId="bffa24f5-583f-426e-868a-9d50c5bc80de" providerId="ADAL" clId="{D9DD8B6F-E1EA-4BD1-B9C8-0DEBBC72B064}" dt="2022-04-22T16:03:23.628" v="30" actId="6549"/>
        <pc:sldMkLst>
          <pc:docMk/>
          <pc:sldMk cId="986865011" sldId="382"/>
        </pc:sldMkLst>
        <pc:spChg chg="mod">
          <ac:chgData name="Kelly Marschall" userId="bffa24f5-583f-426e-868a-9d50c5bc80de" providerId="ADAL" clId="{D9DD8B6F-E1EA-4BD1-B9C8-0DEBBC72B064}" dt="2022-04-22T16:03:23.628" v="30" actId="6549"/>
          <ac:spMkLst>
            <pc:docMk/>
            <pc:sldMk cId="986865011" sldId="382"/>
            <ac:spMk id="2" creationId="{D442F250-5C69-4030-B2A2-9F1CAFC70D41}"/>
          </ac:spMkLst>
        </pc:spChg>
      </pc:sldChg>
      <pc:sldChg chg="add del">
        <pc:chgData name="Kelly Marschall" userId="bffa24f5-583f-426e-868a-9d50c5bc80de" providerId="ADAL" clId="{D9DD8B6F-E1EA-4BD1-B9C8-0DEBBC72B064}" dt="2022-04-22T16:02:59.858" v="26" actId="27028"/>
        <pc:sldMkLst>
          <pc:docMk/>
          <pc:sldMk cId="3475315377" sldId="382"/>
        </pc:sldMkLst>
      </pc:sldChg>
      <pc:sldChg chg="modSp add mod">
        <pc:chgData name="Kelly Marschall" userId="bffa24f5-583f-426e-868a-9d50c5bc80de" providerId="ADAL" clId="{D9DD8B6F-E1EA-4BD1-B9C8-0DEBBC72B064}" dt="2022-04-22T22:15:55.462" v="388" actId="5793"/>
        <pc:sldMkLst>
          <pc:docMk/>
          <pc:sldMk cId="2749348050" sldId="383"/>
        </pc:sldMkLst>
        <pc:spChg chg="mod">
          <ac:chgData name="Kelly Marschall" userId="bffa24f5-583f-426e-868a-9d50c5bc80de" providerId="ADAL" clId="{D9DD8B6F-E1EA-4BD1-B9C8-0DEBBC72B064}" dt="2022-04-22T18:32:57.669" v="94" actId="20577"/>
          <ac:spMkLst>
            <pc:docMk/>
            <pc:sldMk cId="2749348050" sldId="383"/>
            <ac:spMk id="2" creationId="{0365415A-6AB2-4713-AA01-FC9C8460EDFF}"/>
          </ac:spMkLst>
        </pc:spChg>
        <pc:spChg chg="mod">
          <ac:chgData name="Kelly Marschall" userId="bffa24f5-583f-426e-868a-9d50c5bc80de" providerId="ADAL" clId="{D9DD8B6F-E1EA-4BD1-B9C8-0DEBBC72B064}" dt="2022-04-22T22:15:55.462" v="388" actId="5793"/>
          <ac:spMkLst>
            <pc:docMk/>
            <pc:sldMk cId="2749348050" sldId="383"/>
            <ac:spMk id="3" creationId="{609984F4-C10E-47BA-AFD2-0FFC611FE843}"/>
          </ac:spMkLst>
        </pc:spChg>
      </pc:sldChg>
      <pc:sldChg chg="modSp add mod">
        <pc:chgData name="Kelly Marschall" userId="bffa24f5-583f-426e-868a-9d50c5bc80de" providerId="ADAL" clId="{D9DD8B6F-E1EA-4BD1-B9C8-0DEBBC72B064}" dt="2022-04-22T22:03:35.022" v="252" actId="20577"/>
        <pc:sldMkLst>
          <pc:docMk/>
          <pc:sldMk cId="263895002" sldId="384"/>
        </pc:sldMkLst>
        <pc:spChg chg="mod">
          <ac:chgData name="Kelly Marschall" userId="bffa24f5-583f-426e-868a-9d50c5bc80de" providerId="ADAL" clId="{D9DD8B6F-E1EA-4BD1-B9C8-0DEBBC72B064}" dt="2022-04-22T21:53:41.768" v="163" actId="27636"/>
          <ac:spMkLst>
            <pc:docMk/>
            <pc:sldMk cId="263895002" sldId="384"/>
            <ac:spMk id="2" creationId="{0365415A-6AB2-4713-AA01-FC9C8460EDFF}"/>
          </ac:spMkLst>
        </pc:spChg>
        <pc:spChg chg="mod">
          <ac:chgData name="Kelly Marschall" userId="bffa24f5-583f-426e-868a-9d50c5bc80de" providerId="ADAL" clId="{D9DD8B6F-E1EA-4BD1-B9C8-0DEBBC72B064}" dt="2022-04-22T22:03:35.022" v="252" actId="20577"/>
          <ac:spMkLst>
            <pc:docMk/>
            <pc:sldMk cId="263895002" sldId="384"/>
            <ac:spMk id="3" creationId="{609984F4-C10E-47BA-AFD2-0FFC611FE843}"/>
          </ac:spMkLst>
        </pc:spChg>
      </pc:sldChg>
      <pc:sldChg chg="modSp add mod">
        <pc:chgData name="Kelly Marschall" userId="bffa24f5-583f-426e-868a-9d50c5bc80de" providerId="ADAL" clId="{D9DD8B6F-E1EA-4BD1-B9C8-0DEBBC72B064}" dt="2022-04-22T22:15:39.909" v="386" actId="20577"/>
        <pc:sldMkLst>
          <pc:docMk/>
          <pc:sldMk cId="3411057750" sldId="385"/>
        </pc:sldMkLst>
        <pc:spChg chg="mod">
          <ac:chgData name="Kelly Marschall" userId="bffa24f5-583f-426e-868a-9d50c5bc80de" providerId="ADAL" clId="{D9DD8B6F-E1EA-4BD1-B9C8-0DEBBC72B064}" dt="2022-04-22T22:15:39.909" v="386" actId="20577"/>
          <ac:spMkLst>
            <pc:docMk/>
            <pc:sldMk cId="3411057750" sldId="385"/>
            <ac:spMk id="3" creationId="{609984F4-C10E-47BA-AFD2-0FFC611FE843}"/>
          </ac:spMkLst>
        </pc:spChg>
      </pc:sldChg>
      <pc:sldChg chg="modSp add mod">
        <pc:chgData name="Kelly Marschall" userId="bffa24f5-583f-426e-868a-9d50c5bc80de" providerId="ADAL" clId="{D9DD8B6F-E1EA-4BD1-B9C8-0DEBBC72B064}" dt="2022-04-22T22:05:49.010" v="263" actId="20577"/>
        <pc:sldMkLst>
          <pc:docMk/>
          <pc:sldMk cId="821517100" sldId="386"/>
        </pc:sldMkLst>
        <pc:spChg chg="mod">
          <ac:chgData name="Kelly Marschall" userId="bffa24f5-583f-426e-868a-9d50c5bc80de" providerId="ADAL" clId="{D9DD8B6F-E1EA-4BD1-B9C8-0DEBBC72B064}" dt="2022-04-22T22:05:49.010" v="263" actId="20577"/>
          <ac:spMkLst>
            <pc:docMk/>
            <pc:sldMk cId="821517100" sldId="386"/>
            <ac:spMk id="3" creationId="{609984F4-C10E-47BA-AFD2-0FFC611FE843}"/>
          </ac:spMkLst>
        </pc:spChg>
      </pc:sldChg>
      <pc:sldChg chg="modSp add mod">
        <pc:chgData name="Kelly Marschall" userId="bffa24f5-583f-426e-868a-9d50c5bc80de" providerId="ADAL" clId="{D9DD8B6F-E1EA-4BD1-B9C8-0DEBBC72B064}" dt="2022-04-22T22:15:14.012" v="309" actId="20577"/>
        <pc:sldMkLst>
          <pc:docMk/>
          <pc:sldMk cId="2465447152" sldId="387"/>
        </pc:sldMkLst>
        <pc:spChg chg="mod">
          <ac:chgData name="Kelly Marschall" userId="bffa24f5-583f-426e-868a-9d50c5bc80de" providerId="ADAL" clId="{D9DD8B6F-E1EA-4BD1-B9C8-0DEBBC72B064}" dt="2022-04-22T22:15:14.012" v="309" actId="20577"/>
          <ac:spMkLst>
            <pc:docMk/>
            <pc:sldMk cId="2465447152" sldId="387"/>
            <ac:spMk id="3" creationId="{609984F4-C10E-47BA-AFD2-0FFC611FE843}"/>
          </ac:spMkLst>
        </pc:spChg>
      </pc:sldChg>
    </pc:docChg>
  </pc:docChgLst>
  <pc:docChgLst>
    <pc:chgData name="Crystal Duarte" userId="1c78011e-16af-4674-9d14-43e9b9426d12" providerId="ADAL" clId="{03D6DF2C-2638-4F58-95EB-E3B03A26AFA2}"/>
    <pc:docChg chg="modSld">
      <pc:chgData name="Crystal Duarte" userId="1c78011e-16af-4674-9d14-43e9b9426d12" providerId="ADAL" clId="{03D6DF2C-2638-4F58-95EB-E3B03A26AFA2}" dt="2022-04-19T19:02:13.634" v="3" actId="20577"/>
      <pc:docMkLst>
        <pc:docMk/>
      </pc:docMkLst>
      <pc:sldChg chg="modSp mod">
        <pc:chgData name="Crystal Duarte" userId="1c78011e-16af-4674-9d14-43e9b9426d12" providerId="ADAL" clId="{03D6DF2C-2638-4F58-95EB-E3B03A26AFA2}" dt="2022-04-19T19:02:13.634" v="3" actId="20577"/>
        <pc:sldMkLst>
          <pc:docMk/>
          <pc:sldMk cId="289183185" sldId="364"/>
        </pc:sldMkLst>
        <pc:spChg chg="mod">
          <ac:chgData name="Crystal Duarte" userId="1c78011e-16af-4674-9d14-43e9b9426d12" providerId="ADAL" clId="{03D6DF2C-2638-4F58-95EB-E3B03A26AFA2}" dt="2022-04-19T19:02:13.634" v="3" actId="20577"/>
          <ac:spMkLst>
            <pc:docMk/>
            <pc:sldMk cId="289183185" sldId="364"/>
            <ac:spMk id="3" creationId="{A80D1594-868A-40D7-AE08-923B8002BC33}"/>
          </ac:spMkLst>
        </pc:spChg>
      </pc:sldChg>
      <pc:sldChg chg="modSp mod">
        <pc:chgData name="Crystal Duarte" userId="1c78011e-16af-4674-9d14-43e9b9426d12" providerId="ADAL" clId="{03D6DF2C-2638-4F58-95EB-E3B03A26AFA2}" dt="2022-04-19T18:41:48.294" v="0" actId="20577"/>
        <pc:sldMkLst>
          <pc:docMk/>
          <pc:sldMk cId="3525840318" sldId="368"/>
        </pc:sldMkLst>
        <pc:spChg chg="mod">
          <ac:chgData name="Crystal Duarte" userId="1c78011e-16af-4674-9d14-43e9b9426d12" providerId="ADAL" clId="{03D6DF2C-2638-4F58-95EB-E3B03A26AFA2}" dt="2022-04-19T18:41:48.294" v="0" actId="20577"/>
          <ac:spMkLst>
            <pc:docMk/>
            <pc:sldMk cId="3525840318" sldId="368"/>
            <ac:spMk id="3" creationId="{1871F18A-AAB3-45DD-AE99-653DBAA131D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F92386-4A18-4AF7-ACA9-3D936C3451D9}"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E7B9A5FF-2667-41E9-8CFC-C2AFECD76F16}">
      <dgm:prSet/>
      <dgm:spPr/>
      <dgm:t>
        <a:bodyPr/>
        <a:lstStyle/>
        <a:p>
          <a:r>
            <a:rPr lang="en-US"/>
            <a:t>Attend</a:t>
          </a:r>
        </a:p>
      </dgm:t>
    </dgm:pt>
    <dgm:pt modelId="{FE564343-E0FA-4CD2-9FF6-F063A159AE73}" type="parTrans" cxnId="{4D18F7A4-37BF-46DA-9023-ECC4C2EA24F7}">
      <dgm:prSet/>
      <dgm:spPr/>
      <dgm:t>
        <a:bodyPr/>
        <a:lstStyle/>
        <a:p>
          <a:endParaRPr lang="en-US"/>
        </a:p>
      </dgm:t>
    </dgm:pt>
    <dgm:pt modelId="{8BFB43BD-34EC-4677-A8FB-3B0B2399441F}" type="sibTrans" cxnId="{4D18F7A4-37BF-46DA-9023-ECC4C2EA24F7}">
      <dgm:prSet/>
      <dgm:spPr/>
      <dgm:t>
        <a:bodyPr/>
        <a:lstStyle/>
        <a:p>
          <a:endParaRPr lang="en-US"/>
        </a:p>
      </dgm:t>
    </dgm:pt>
    <dgm:pt modelId="{8F2FEB1A-34B5-458D-8239-EF679BA90ABA}">
      <dgm:prSet/>
      <dgm:spPr/>
      <dgm:t>
        <a:bodyPr/>
        <a:lstStyle/>
        <a:p>
          <a:r>
            <a:rPr lang="en-US"/>
            <a:t>Attend meetings and communicate to the chair when unable to do so</a:t>
          </a:r>
        </a:p>
      </dgm:t>
    </dgm:pt>
    <dgm:pt modelId="{3D338BA4-0C21-4F2E-92E4-C433A14A3330}" type="parTrans" cxnId="{AB3EAFC6-D866-486B-9988-033F4A51D896}">
      <dgm:prSet/>
      <dgm:spPr/>
      <dgm:t>
        <a:bodyPr/>
        <a:lstStyle/>
        <a:p>
          <a:endParaRPr lang="en-US"/>
        </a:p>
      </dgm:t>
    </dgm:pt>
    <dgm:pt modelId="{8901950A-DB2D-46C5-8429-AA21C968E64D}" type="sibTrans" cxnId="{AB3EAFC6-D866-486B-9988-033F4A51D896}">
      <dgm:prSet/>
      <dgm:spPr/>
      <dgm:t>
        <a:bodyPr/>
        <a:lstStyle/>
        <a:p>
          <a:endParaRPr lang="en-US"/>
        </a:p>
      </dgm:t>
    </dgm:pt>
    <dgm:pt modelId="{F1E45CE8-9F6A-4FAD-AEDD-4F6BFC530F75}">
      <dgm:prSet/>
      <dgm:spPr/>
      <dgm:t>
        <a:bodyPr/>
        <a:lstStyle/>
        <a:p>
          <a:r>
            <a:rPr lang="en-US"/>
            <a:t>Provide</a:t>
          </a:r>
        </a:p>
      </dgm:t>
    </dgm:pt>
    <dgm:pt modelId="{71930A0F-5744-4076-99C2-15C96C031EF0}" type="parTrans" cxnId="{B37B0C6D-4502-4B8E-8B2D-10356C4D9F78}">
      <dgm:prSet/>
      <dgm:spPr/>
      <dgm:t>
        <a:bodyPr/>
        <a:lstStyle/>
        <a:p>
          <a:endParaRPr lang="en-US"/>
        </a:p>
      </dgm:t>
    </dgm:pt>
    <dgm:pt modelId="{7B228FA5-6360-4BB8-80B1-67B60B99517D}" type="sibTrans" cxnId="{B37B0C6D-4502-4B8E-8B2D-10356C4D9F78}">
      <dgm:prSet/>
      <dgm:spPr/>
      <dgm:t>
        <a:bodyPr/>
        <a:lstStyle/>
        <a:p>
          <a:endParaRPr lang="en-US"/>
        </a:p>
      </dgm:t>
    </dgm:pt>
    <dgm:pt modelId="{B89C75E9-D757-41B5-98ED-74A23B87C390}">
      <dgm:prSet/>
      <dgm:spPr/>
      <dgm:t>
        <a:bodyPr/>
        <a:lstStyle/>
        <a:p>
          <a:r>
            <a:rPr lang="en-US"/>
            <a:t>Provide recommendations in advance of meetings</a:t>
          </a:r>
        </a:p>
      </dgm:t>
    </dgm:pt>
    <dgm:pt modelId="{FF5D484F-ABB5-4AAA-965D-F5DB03E31603}" type="parTrans" cxnId="{16C8907F-61C2-493D-8740-3A447FD5CADA}">
      <dgm:prSet/>
      <dgm:spPr/>
      <dgm:t>
        <a:bodyPr/>
        <a:lstStyle/>
        <a:p>
          <a:endParaRPr lang="en-US"/>
        </a:p>
      </dgm:t>
    </dgm:pt>
    <dgm:pt modelId="{2F2D39AB-82F2-44CA-8841-867D32A9000A}" type="sibTrans" cxnId="{16C8907F-61C2-493D-8740-3A447FD5CADA}">
      <dgm:prSet/>
      <dgm:spPr/>
      <dgm:t>
        <a:bodyPr/>
        <a:lstStyle/>
        <a:p>
          <a:endParaRPr lang="en-US"/>
        </a:p>
      </dgm:t>
    </dgm:pt>
    <dgm:pt modelId="{6049FE7A-F093-4939-8DFD-132183725618}">
      <dgm:prSet/>
      <dgm:spPr/>
      <dgm:t>
        <a:bodyPr/>
        <a:lstStyle/>
        <a:p>
          <a:r>
            <a:rPr lang="en-US"/>
            <a:t>Review</a:t>
          </a:r>
        </a:p>
      </dgm:t>
    </dgm:pt>
    <dgm:pt modelId="{9E4D3779-D1B0-4B22-B23F-B5B9A86EE6D3}" type="parTrans" cxnId="{DB62C023-96B7-4592-AFE1-CC821FE296B9}">
      <dgm:prSet/>
      <dgm:spPr/>
      <dgm:t>
        <a:bodyPr/>
        <a:lstStyle/>
        <a:p>
          <a:endParaRPr lang="en-US"/>
        </a:p>
      </dgm:t>
    </dgm:pt>
    <dgm:pt modelId="{9966D3AD-6790-49E5-A1F1-A0BCDE94E7F7}" type="sibTrans" cxnId="{DB62C023-96B7-4592-AFE1-CC821FE296B9}">
      <dgm:prSet/>
      <dgm:spPr/>
      <dgm:t>
        <a:bodyPr/>
        <a:lstStyle/>
        <a:p>
          <a:endParaRPr lang="en-US"/>
        </a:p>
      </dgm:t>
    </dgm:pt>
    <dgm:pt modelId="{E2D39801-81DE-4ABE-9CCC-2B29F8D9ADE7}">
      <dgm:prSet/>
      <dgm:spPr/>
      <dgm:t>
        <a:bodyPr/>
        <a:lstStyle/>
        <a:p>
          <a:r>
            <a:rPr lang="en-US"/>
            <a:t>Review materials provided in advance of meetings</a:t>
          </a:r>
        </a:p>
      </dgm:t>
    </dgm:pt>
    <dgm:pt modelId="{FED8E326-9128-4F49-9F63-B1782E0F0F27}" type="parTrans" cxnId="{24E7B10D-69DA-45A9-8340-07C8429FD119}">
      <dgm:prSet/>
      <dgm:spPr/>
      <dgm:t>
        <a:bodyPr/>
        <a:lstStyle/>
        <a:p>
          <a:endParaRPr lang="en-US"/>
        </a:p>
      </dgm:t>
    </dgm:pt>
    <dgm:pt modelId="{E60E1EFD-A8E7-4408-80B4-8ACCCCB57810}" type="sibTrans" cxnId="{24E7B10D-69DA-45A9-8340-07C8429FD119}">
      <dgm:prSet/>
      <dgm:spPr/>
      <dgm:t>
        <a:bodyPr/>
        <a:lstStyle/>
        <a:p>
          <a:endParaRPr lang="en-US"/>
        </a:p>
      </dgm:t>
    </dgm:pt>
    <dgm:pt modelId="{4381BDC7-14BA-4623-AA6D-068EFF485554}" type="pres">
      <dgm:prSet presAssocID="{7CF92386-4A18-4AF7-ACA9-3D936C3451D9}" presName="Name0" presStyleCnt="0">
        <dgm:presLayoutVars>
          <dgm:dir/>
          <dgm:animLvl val="lvl"/>
          <dgm:resizeHandles val="exact"/>
        </dgm:presLayoutVars>
      </dgm:prSet>
      <dgm:spPr/>
    </dgm:pt>
    <dgm:pt modelId="{7AD1FAC1-9408-4783-99FF-8C3079A5995A}" type="pres">
      <dgm:prSet presAssocID="{E7B9A5FF-2667-41E9-8CFC-C2AFECD76F16}" presName="linNode" presStyleCnt="0"/>
      <dgm:spPr/>
    </dgm:pt>
    <dgm:pt modelId="{73244DDB-1C46-4077-B561-D73F55F54D99}" type="pres">
      <dgm:prSet presAssocID="{E7B9A5FF-2667-41E9-8CFC-C2AFECD76F16}" presName="parentText" presStyleLbl="alignNode1" presStyleIdx="0" presStyleCnt="3">
        <dgm:presLayoutVars>
          <dgm:chMax val="1"/>
          <dgm:bulletEnabled/>
        </dgm:presLayoutVars>
      </dgm:prSet>
      <dgm:spPr/>
    </dgm:pt>
    <dgm:pt modelId="{68C3F44B-6139-44B1-8131-05E5847C6EF9}" type="pres">
      <dgm:prSet presAssocID="{E7B9A5FF-2667-41E9-8CFC-C2AFECD76F16}" presName="descendantText" presStyleLbl="alignAccFollowNode1" presStyleIdx="0" presStyleCnt="3">
        <dgm:presLayoutVars>
          <dgm:bulletEnabled/>
        </dgm:presLayoutVars>
      </dgm:prSet>
      <dgm:spPr/>
    </dgm:pt>
    <dgm:pt modelId="{CD320F6A-EAB3-4152-85D9-9E7959366F13}" type="pres">
      <dgm:prSet presAssocID="{8BFB43BD-34EC-4677-A8FB-3B0B2399441F}" presName="sp" presStyleCnt="0"/>
      <dgm:spPr/>
    </dgm:pt>
    <dgm:pt modelId="{45513D8A-D60C-4F2A-8550-9AF16129AFBD}" type="pres">
      <dgm:prSet presAssocID="{F1E45CE8-9F6A-4FAD-AEDD-4F6BFC530F75}" presName="linNode" presStyleCnt="0"/>
      <dgm:spPr/>
    </dgm:pt>
    <dgm:pt modelId="{68427B1C-484C-400F-AC2C-E7EE44AF203D}" type="pres">
      <dgm:prSet presAssocID="{F1E45CE8-9F6A-4FAD-AEDD-4F6BFC530F75}" presName="parentText" presStyleLbl="alignNode1" presStyleIdx="1" presStyleCnt="3">
        <dgm:presLayoutVars>
          <dgm:chMax val="1"/>
          <dgm:bulletEnabled/>
        </dgm:presLayoutVars>
      </dgm:prSet>
      <dgm:spPr/>
    </dgm:pt>
    <dgm:pt modelId="{F5A46E5E-6A29-401F-BC1A-75C9C6E610D9}" type="pres">
      <dgm:prSet presAssocID="{F1E45CE8-9F6A-4FAD-AEDD-4F6BFC530F75}" presName="descendantText" presStyleLbl="alignAccFollowNode1" presStyleIdx="1" presStyleCnt="3">
        <dgm:presLayoutVars>
          <dgm:bulletEnabled/>
        </dgm:presLayoutVars>
      </dgm:prSet>
      <dgm:spPr/>
    </dgm:pt>
    <dgm:pt modelId="{C4797964-06A4-4205-B5AF-034198F0482C}" type="pres">
      <dgm:prSet presAssocID="{7B228FA5-6360-4BB8-80B1-67B60B99517D}" presName="sp" presStyleCnt="0"/>
      <dgm:spPr/>
    </dgm:pt>
    <dgm:pt modelId="{B8D50122-CC63-4E1C-A509-ADAC570AC261}" type="pres">
      <dgm:prSet presAssocID="{6049FE7A-F093-4939-8DFD-132183725618}" presName="linNode" presStyleCnt="0"/>
      <dgm:spPr/>
    </dgm:pt>
    <dgm:pt modelId="{C56FB8C1-09E4-46A8-A263-393B1B769671}" type="pres">
      <dgm:prSet presAssocID="{6049FE7A-F093-4939-8DFD-132183725618}" presName="parentText" presStyleLbl="alignNode1" presStyleIdx="2" presStyleCnt="3">
        <dgm:presLayoutVars>
          <dgm:chMax val="1"/>
          <dgm:bulletEnabled/>
        </dgm:presLayoutVars>
      </dgm:prSet>
      <dgm:spPr/>
    </dgm:pt>
    <dgm:pt modelId="{BCDCC827-A135-446D-A59D-40087664B5E2}" type="pres">
      <dgm:prSet presAssocID="{6049FE7A-F093-4939-8DFD-132183725618}" presName="descendantText" presStyleLbl="alignAccFollowNode1" presStyleIdx="2" presStyleCnt="3">
        <dgm:presLayoutVars>
          <dgm:bulletEnabled/>
        </dgm:presLayoutVars>
      </dgm:prSet>
      <dgm:spPr/>
    </dgm:pt>
  </dgm:ptLst>
  <dgm:cxnLst>
    <dgm:cxn modelId="{C4E34F01-0239-45C8-9421-37A8D98C3B97}" type="presOf" srcId="{E7B9A5FF-2667-41E9-8CFC-C2AFECD76F16}" destId="{73244DDB-1C46-4077-B561-D73F55F54D99}" srcOrd="0" destOrd="0" presId="urn:microsoft.com/office/officeart/2016/7/layout/VerticalSolidActionList"/>
    <dgm:cxn modelId="{C3ED5508-6ED4-45D4-8EC2-754B022EA2BC}" type="presOf" srcId="{6049FE7A-F093-4939-8DFD-132183725618}" destId="{C56FB8C1-09E4-46A8-A263-393B1B769671}" srcOrd="0" destOrd="0" presId="urn:microsoft.com/office/officeart/2016/7/layout/VerticalSolidActionList"/>
    <dgm:cxn modelId="{24E7B10D-69DA-45A9-8340-07C8429FD119}" srcId="{6049FE7A-F093-4939-8DFD-132183725618}" destId="{E2D39801-81DE-4ABE-9CCC-2B29F8D9ADE7}" srcOrd="0" destOrd="0" parTransId="{FED8E326-9128-4F49-9F63-B1782E0F0F27}" sibTransId="{E60E1EFD-A8E7-4408-80B4-8ACCCCB57810}"/>
    <dgm:cxn modelId="{DB62C023-96B7-4592-AFE1-CC821FE296B9}" srcId="{7CF92386-4A18-4AF7-ACA9-3D936C3451D9}" destId="{6049FE7A-F093-4939-8DFD-132183725618}" srcOrd="2" destOrd="0" parTransId="{9E4D3779-D1B0-4B22-B23F-B5B9A86EE6D3}" sibTransId="{9966D3AD-6790-49E5-A1F1-A0BCDE94E7F7}"/>
    <dgm:cxn modelId="{31A18224-9F24-41E5-9E30-985E1D88A5D0}" type="presOf" srcId="{B89C75E9-D757-41B5-98ED-74A23B87C390}" destId="{F5A46E5E-6A29-401F-BC1A-75C9C6E610D9}" srcOrd="0" destOrd="0" presId="urn:microsoft.com/office/officeart/2016/7/layout/VerticalSolidActionList"/>
    <dgm:cxn modelId="{B2D46568-3195-4155-AE19-36FC82938842}" type="presOf" srcId="{8F2FEB1A-34B5-458D-8239-EF679BA90ABA}" destId="{68C3F44B-6139-44B1-8131-05E5847C6EF9}" srcOrd="0" destOrd="0" presId="urn:microsoft.com/office/officeart/2016/7/layout/VerticalSolidActionList"/>
    <dgm:cxn modelId="{B37B0C6D-4502-4B8E-8B2D-10356C4D9F78}" srcId="{7CF92386-4A18-4AF7-ACA9-3D936C3451D9}" destId="{F1E45CE8-9F6A-4FAD-AEDD-4F6BFC530F75}" srcOrd="1" destOrd="0" parTransId="{71930A0F-5744-4076-99C2-15C96C031EF0}" sibTransId="{7B228FA5-6360-4BB8-80B1-67B60B99517D}"/>
    <dgm:cxn modelId="{16C8907F-61C2-493D-8740-3A447FD5CADA}" srcId="{F1E45CE8-9F6A-4FAD-AEDD-4F6BFC530F75}" destId="{B89C75E9-D757-41B5-98ED-74A23B87C390}" srcOrd="0" destOrd="0" parTransId="{FF5D484F-ABB5-4AAA-965D-F5DB03E31603}" sibTransId="{2F2D39AB-82F2-44CA-8841-867D32A9000A}"/>
    <dgm:cxn modelId="{745B5199-5151-484B-917B-3274EACFCE73}" type="presOf" srcId="{F1E45CE8-9F6A-4FAD-AEDD-4F6BFC530F75}" destId="{68427B1C-484C-400F-AC2C-E7EE44AF203D}" srcOrd="0" destOrd="0" presId="urn:microsoft.com/office/officeart/2016/7/layout/VerticalSolidActionList"/>
    <dgm:cxn modelId="{4D18F7A4-37BF-46DA-9023-ECC4C2EA24F7}" srcId="{7CF92386-4A18-4AF7-ACA9-3D936C3451D9}" destId="{E7B9A5FF-2667-41E9-8CFC-C2AFECD76F16}" srcOrd="0" destOrd="0" parTransId="{FE564343-E0FA-4CD2-9FF6-F063A159AE73}" sibTransId="{8BFB43BD-34EC-4677-A8FB-3B0B2399441F}"/>
    <dgm:cxn modelId="{AB3EAFC6-D866-486B-9988-033F4A51D896}" srcId="{E7B9A5FF-2667-41E9-8CFC-C2AFECD76F16}" destId="{8F2FEB1A-34B5-458D-8239-EF679BA90ABA}" srcOrd="0" destOrd="0" parTransId="{3D338BA4-0C21-4F2E-92E4-C433A14A3330}" sibTransId="{8901950A-DB2D-46C5-8429-AA21C968E64D}"/>
    <dgm:cxn modelId="{78CB4DE6-F8E7-4AF0-8237-45E839E331E2}" type="presOf" srcId="{7CF92386-4A18-4AF7-ACA9-3D936C3451D9}" destId="{4381BDC7-14BA-4623-AA6D-068EFF485554}" srcOrd="0" destOrd="0" presId="urn:microsoft.com/office/officeart/2016/7/layout/VerticalSolidActionList"/>
    <dgm:cxn modelId="{12A583FE-B393-4512-80A7-DA58A3031A19}" type="presOf" srcId="{E2D39801-81DE-4ABE-9CCC-2B29F8D9ADE7}" destId="{BCDCC827-A135-446D-A59D-40087664B5E2}" srcOrd="0" destOrd="0" presId="urn:microsoft.com/office/officeart/2016/7/layout/VerticalSolidActionList"/>
    <dgm:cxn modelId="{AF34B406-2934-4468-9E90-DE2CB3AF3944}" type="presParOf" srcId="{4381BDC7-14BA-4623-AA6D-068EFF485554}" destId="{7AD1FAC1-9408-4783-99FF-8C3079A5995A}" srcOrd="0" destOrd="0" presId="urn:microsoft.com/office/officeart/2016/7/layout/VerticalSolidActionList"/>
    <dgm:cxn modelId="{C74370CF-ABC5-4C0C-8116-6D9C9C518E2C}" type="presParOf" srcId="{7AD1FAC1-9408-4783-99FF-8C3079A5995A}" destId="{73244DDB-1C46-4077-B561-D73F55F54D99}" srcOrd="0" destOrd="0" presId="urn:microsoft.com/office/officeart/2016/7/layout/VerticalSolidActionList"/>
    <dgm:cxn modelId="{82401351-E03A-470F-90B2-F592E1EB1A7F}" type="presParOf" srcId="{7AD1FAC1-9408-4783-99FF-8C3079A5995A}" destId="{68C3F44B-6139-44B1-8131-05E5847C6EF9}" srcOrd="1" destOrd="0" presId="urn:microsoft.com/office/officeart/2016/7/layout/VerticalSolidActionList"/>
    <dgm:cxn modelId="{CD463C81-7B6D-4179-8184-E4B9C4402242}" type="presParOf" srcId="{4381BDC7-14BA-4623-AA6D-068EFF485554}" destId="{CD320F6A-EAB3-4152-85D9-9E7959366F13}" srcOrd="1" destOrd="0" presId="urn:microsoft.com/office/officeart/2016/7/layout/VerticalSolidActionList"/>
    <dgm:cxn modelId="{FF797681-0AFF-48BB-A455-46C91EEB8B39}" type="presParOf" srcId="{4381BDC7-14BA-4623-AA6D-068EFF485554}" destId="{45513D8A-D60C-4F2A-8550-9AF16129AFBD}" srcOrd="2" destOrd="0" presId="urn:microsoft.com/office/officeart/2016/7/layout/VerticalSolidActionList"/>
    <dgm:cxn modelId="{962A32E2-F1EF-405F-8869-33CB1435BEDA}" type="presParOf" srcId="{45513D8A-D60C-4F2A-8550-9AF16129AFBD}" destId="{68427B1C-484C-400F-AC2C-E7EE44AF203D}" srcOrd="0" destOrd="0" presId="urn:microsoft.com/office/officeart/2016/7/layout/VerticalSolidActionList"/>
    <dgm:cxn modelId="{D8BEC192-B98C-407E-90AA-FF808A5B93C1}" type="presParOf" srcId="{45513D8A-D60C-4F2A-8550-9AF16129AFBD}" destId="{F5A46E5E-6A29-401F-BC1A-75C9C6E610D9}" srcOrd="1" destOrd="0" presId="urn:microsoft.com/office/officeart/2016/7/layout/VerticalSolidActionList"/>
    <dgm:cxn modelId="{CAD84AD1-A00C-469D-8A02-42DBFD000C17}" type="presParOf" srcId="{4381BDC7-14BA-4623-AA6D-068EFF485554}" destId="{C4797964-06A4-4205-B5AF-034198F0482C}" srcOrd="3" destOrd="0" presId="urn:microsoft.com/office/officeart/2016/7/layout/VerticalSolidActionList"/>
    <dgm:cxn modelId="{584E55D3-2040-4B6E-8A78-635AE76B8730}" type="presParOf" srcId="{4381BDC7-14BA-4623-AA6D-068EFF485554}" destId="{B8D50122-CC63-4E1C-A509-ADAC570AC261}" srcOrd="4" destOrd="0" presId="urn:microsoft.com/office/officeart/2016/7/layout/VerticalSolidActionList"/>
    <dgm:cxn modelId="{DE681D42-FD1C-4E2A-8D29-D1BAF4E0AB3A}" type="presParOf" srcId="{B8D50122-CC63-4E1C-A509-ADAC570AC261}" destId="{C56FB8C1-09E4-46A8-A263-393B1B769671}" srcOrd="0" destOrd="0" presId="urn:microsoft.com/office/officeart/2016/7/layout/VerticalSolidActionList"/>
    <dgm:cxn modelId="{8D652E95-BF7A-4BE2-B030-D68EB5BB5B31}" type="presParOf" srcId="{B8D50122-CC63-4E1C-A509-ADAC570AC261}" destId="{BCDCC827-A135-446D-A59D-40087664B5E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3F44B-6139-44B1-8131-05E5847C6EF9}">
      <dsp:nvSpPr>
        <dsp:cNvPr id="0" name=""/>
        <dsp:cNvSpPr/>
      </dsp:nvSpPr>
      <dsp:spPr>
        <a:xfrm>
          <a:off x="1290388" y="1396"/>
          <a:ext cx="5161554" cy="1431120"/>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48" tIns="363504" rIns="100148" bIns="363504" numCol="1" spcCol="1270" anchor="ctr" anchorCtr="0">
          <a:noAutofit/>
        </a:bodyPr>
        <a:lstStyle/>
        <a:p>
          <a:pPr marL="0" lvl="0" indent="0" algn="l" defTabSz="1066800">
            <a:lnSpc>
              <a:spcPct val="90000"/>
            </a:lnSpc>
            <a:spcBef>
              <a:spcPct val="0"/>
            </a:spcBef>
            <a:spcAft>
              <a:spcPct val="35000"/>
            </a:spcAft>
            <a:buNone/>
          </a:pPr>
          <a:r>
            <a:rPr lang="en-US" sz="2400" kern="1200"/>
            <a:t>Attend meetings and communicate to the chair when unable to do so</a:t>
          </a:r>
        </a:p>
      </dsp:txBody>
      <dsp:txXfrm>
        <a:off x="1290388" y="1396"/>
        <a:ext cx="5161554" cy="1431120"/>
      </dsp:txXfrm>
    </dsp:sp>
    <dsp:sp modelId="{73244DDB-1C46-4077-B561-D73F55F54D99}">
      <dsp:nvSpPr>
        <dsp:cNvPr id="0" name=""/>
        <dsp:cNvSpPr/>
      </dsp:nvSpPr>
      <dsp:spPr>
        <a:xfrm>
          <a:off x="0" y="1396"/>
          <a:ext cx="1290388" cy="1431120"/>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83" tIns="141363" rIns="68283" bIns="141363" numCol="1" spcCol="1270" anchor="ctr" anchorCtr="0">
          <a:noAutofit/>
        </a:bodyPr>
        <a:lstStyle/>
        <a:p>
          <a:pPr marL="0" lvl="0" indent="0" algn="ctr" defTabSz="1244600">
            <a:lnSpc>
              <a:spcPct val="90000"/>
            </a:lnSpc>
            <a:spcBef>
              <a:spcPct val="0"/>
            </a:spcBef>
            <a:spcAft>
              <a:spcPct val="35000"/>
            </a:spcAft>
            <a:buNone/>
          </a:pPr>
          <a:r>
            <a:rPr lang="en-US" sz="2800" kern="1200"/>
            <a:t>Attend</a:t>
          </a:r>
        </a:p>
      </dsp:txBody>
      <dsp:txXfrm>
        <a:off x="0" y="1396"/>
        <a:ext cx="1290388" cy="1431120"/>
      </dsp:txXfrm>
    </dsp:sp>
    <dsp:sp modelId="{F5A46E5E-6A29-401F-BC1A-75C9C6E610D9}">
      <dsp:nvSpPr>
        <dsp:cNvPr id="0" name=""/>
        <dsp:cNvSpPr/>
      </dsp:nvSpPr>
      <dsp:spPr>
        <a:xfrm>
          <a:off x="1290388" y="1518383"/>
          <a:ext cx="5161554" cy="1431120"/>
        </a:xfrm>
        <a:prstGeom prst="rect">
          <a:avLst/>
        </a:prstGeom>
        <a:solidFill>
          <a:schemeClr val="accent5">
            <a:tint val="40000"/>
            <a:alpha val="90000"/>
            <a:hueOff val="5456479"/>
            <a:satOff val="-25919"/>
            <a:lumOff val="-1423"/>
            <a:alphaOff val="0"/>
          </a:schemeClr>
        </a:solidFill>
        <a:ln w="19050" cap="flat" cmpd="sng" algn="ctr">
          <a:solidFill>
            <a:schemeClr val="accent5">
              <a:tint val="40000"/>
              <a:alpha val="90000"/>
              <a:hueOff val="5456479"/>
              <a:satOff val="-25919"/>
              <a:lumOff val="-14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48" tIns="363504" rIns="100148" bIns="363504" numCol="1" spcCol="1270" anchor="ctr" anchorCtr="0">
          <a:noAutofit/>
        </a:bodyPr>
        <a:lstStyle/>
        <a:p>
          <a:pPr marL="0" lvl="0" indent="0" algn="l" defTabSz="1066800">
            <a:lnSpc>
              <a:spcPct val="90000"/>
            </a:lnSpc>
            <a:spcBef>
              <a:spcPct val="0"/>
            </a:spcBef>
            <a:spcAft>
              <a:spcPct val="35000"/>
            </a:spcAft>
            <a:buNone/>
          </a:pPr>
          <a:r>
            <a:rPr lang="en-US" sz="2400" kern="1200"/>
            <a:t>Provide recommendations in advance of meetings</a:t>
          </a:r>
        </a:p>
      </dsp:txBody>
      <dsp:txXfrm>
        <a:off x="1290388" y="1518383"/>
        <a:ext cx="5161554" cy="1431120"/>
      </dsp:txXfrm>
    </dsp:sp>
    <dsp:sp modelId="{68427B1C-484C-400F-AC2C-E7EE44AF203D}">
      <dsp:nvSpPr>
        <dsp:cNvPr id="0" name=""/>
        <dsp:cNvSpPr/>
      </dsp:nvSpPr>
      <dsp:spPr>
        <a:xfrm>
          <a:off x="0" y="1518383"/>
          <a:ext cx="1290388" cy="1431120"/>
        </a:xfrm>
        <a:prstGeom prst="rect">
          <a:avLst/>
        </a:prstGeom>
        <a:solidFill>
          <a:schemeClr val="accent5">
            <a:hueOff val="5437504"/>
            <a:satOff val="-31742"/>
            <a:lumOff val="-2549"/>
            <a:alphaOff val="0"/>
          </a:schemeClr>
        </a:solidFill>
        <a:ln w="19050" cap="flat" cmpd="sng" algn="ctr">
          <a:solidFill>
            <a:schemeClr val="accent5">
              <a:hueOff val="5437504"/>
              <a:satOff val="-31742"/>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83" tIns="141363" rIns="68283" bIns="141363" numCol="1" spcCol="1270" anchor="ctr" anchorCtr="0">
          <a:noAutofit/>
        </a:bodyPr>
        <a:lstStyle/>
        <a:p>
          <a:pPr marL="0" lvl="0" indent="0" algn="ctr" defTabSz="1244600">
            <a:lnSpc>
              <a:spcPct val="90000"/>
            </a:lnSpc>
            <a:spcBef>
              <a:spcPct val="0"/>
            </a:spcBef>
            <a:spcAft>
              <a:spcPct val="35000"/>
            </a:spcAft>
            <a:buNone/>
          </a:pPr>
          <a:r>
            <a:rPr lang="en-US" sz="2800" kern="1200"/>
            <a:t>Provide</a:t>
          </a:r>
        </a:p>
      </dsp:txBody>
      <dsp:txXfrm>
        <a:off x="0" y="1518383"/>
        <a:ext cx="1290388" cy="1431120"/>
      </dsp:txXfrm>
    </dsp:sp>
    <dsp:sp modelId="{BCDCC827-A135-446D-A59D-40087664B5E2}">
      <dsp:nvSpPr>
        <dsp:cNvPr id="0" name=""/>
        <dsp:cNvSpPr/>
      </dsp:nvSpPr>
      <dsp:spPr>
        <a:xfrm>
          <a:off x="1290388" y="3035370"/>
          <a:ext cx="5161554" cy="1431120"/>
        </a:xfrm>
        <a:prstGeom prst="rect">
          <a:avLst/>
        </a:prstGeom>
        <a:solidFill>
          <a:schemeClr val="accent5">
            <a:tint val="40000"/>
            <a:alpha val="90000"/>
            <a:hueOff val="10912959"/>
            <a:satOff val="-51839"/>
            <a:lumOff val="-2845"/>
            <a:alphaOff val="0"/>
          </a:schemeClr>
        </a:solidFill>
        <a:ln w="19050" cap="flat" cmpd="sng" algn="ctr">
          <a:solidFill>
            <a:schemeClr val="accent5">
              <a:tint val="40000"/>
              <a:alpha val="90000"/>
              <a:hueOff val="10912959"/>
              <a:satOff val="-51839"/>
              <a:lumOff val="-28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48" tIns="363504" rIns="100148" bIns="363504" numCol="1" spcCol="1270" anchor="ctr" anchorCtr="0">
          <a:noAutofit/>
        </a:bodyPr>
        <a:lstStyle/>
        <a:p>
          <a:pPr marL="0" lvl="0" indent="0" algn="l" defTabSz="1066800">
            <a:lnSpc>
              <a:spcPct val="90000"/>
            </a:lnSpc>
            <a:spcBef>
              <a:spcPct val="0"/>
            </a:spcBef>
            <a:spcAft>
              <a:spcPct val="35000"/>
            </a:spcAft>
            <a:buNone/>
          </a:pPr>
          <a:r>
            <a:rPr lang="en-US" sz="2400" kern="1200"/>
            <a:t>Review materials provided in advance of meetings</a:t>
          </a:r>
        </a:p>
      </dsp:txBody>
      <dsp:txXfrm>
        <a:off x="1290388" y="3035370"/>
        <a:ext cx="5161554" cy="1431120"/>
      </dsp:txXfrm>
    </dsp:sp>
    <dsp:sp modelId="{C56FB8C1-09E4-46A8-A263-393B1B769671}">
      <dsp:nvSpPr>
        <dsp:cNvPr id="0" name=""/>
        <dsp:cNvSpPr/>
      </dsp:nvSpPr>
      <dsp:spPr>
        <a:xfrm>
          <a:off x="0" y="3035370"/>
          <a:ext cx="1290388" cy="1431120"/>
        </a:xfrm>
        <a:prstGeom prst="rect">
          <a:avLst/>
        </a:prstGeom>
        <a:solidFill>
          <a:schemeClr val="accent5">
            <a:hueOff val="10875008"/>
            <a:satOff val="-63485"/>
            <a:lumOff val="-5097"/>
            <a:alphaOff val="0"/>
          </a:schemeClr>
        </a:solidFill>
        <a:ln w="19050" cap="flat" cmpd="sng" algn="ctr">
          <a:solidFill>
            <a:schemeClr val="accent5">
              <a:hueOff val="10875008"/>
              <a:satOff val="-63485"/>
              <a:lumOff val="-50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83" tIns="141363" rIns="68283" bIns="141363" numCol="1" spcCol="1270" anchor="ctr" anchorCtr="0">
          <a:noAutofit/>
        </a:bodyPr>
        <a:lstStyle/>
        <a:p>
          <a:pPr marL="0" lvl="0" indent="0" algn="ctr" defTabSz="1244600">
            <a:lnSpc>
              <a:spcPct val="90000"/>
            </a:lnSpc>
            <a:spcBef>
              <a:spcPct val="0"/>
            </a:spcBef>
            <a:spcAft>
              <a:spcPct val="35000"/>
            </a:spcAft>
            <a:buNone/>
          </a:pPr>
          <a:r>
            <a:rPr lang="en-US" sz="2800" kern="1200"/>
            <a:t>Review</a:t>
          </a:r>
        </a:p>
      </dsp:txBody>
      <dsp:txXfrm>
        <a:off x="0" y="3035370"/>
        <a:ext cx="1290388" cy="143112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B40E1-BF4A-4FA9-9516-F56C80F25443}" type="datetimeFigureOut">
              <a:rPr lang="en-US" smtClean="0"/>
              <a:t>4/22/2022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F6BF7-4157-4622-9B63-D553C3918776}" type="slidenum">
              <a:rPr lang="en-US" smtClean="0"/>
              <a:t>‹#›</a:t>
            </a:fld>
            <a:endParaRPr lang="en-US"/>
          </a:p>
        </p:txBody>
      </p:sp>
    </p:spTree>
    <p:extLst>
      <p:ext uri="{BB962C8B-B14F-4D97-AF65-F5344CB8AC3E}">
        <p14:creationId xmlns:p14="http://schemas.microsoft.com/office/powerpoint/2010/main" val="347857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16</a:t>
            </a:fld>
            <a:endParaRPr lang="en-US"/>
          </a:p>
        </p:txBody>
      </p:sp>
    </p:spTree>
    <p:extLst>
      <p:ext uri="{BB962C8B-B14F-4D97-AF65-F5344CB8AC3E}">
        <p14:creationId xmlns:p14="http://schemas.microsoft.com/office/powerpoint/2010/main" val="350201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7F6BF7-4157-4622-9B63-D553C39187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523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27</a:t>
            </a:fld>
            <a:endParaRPr lang="en-US"/>
          </a:p>
        </p:txBody>
      </p:sp>
    </p:spTree>
    <p:extLst>
      <p:ext uri="{BB962C8B-B14F-4D97-AF65-F5344CB8AC3E}">
        <p14:creationId xmlns:p14="http://schemas.microsoft.com/office/powerpoint/2010/main" val="423295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28</a:t>
            </a:fld>
            <a:endParaRPr lang="en-US"/>
          </a:p>
        </p:txBody>
      </p:sp>
    </p:spTree>
    <p:extLst>
      <p:ext uri="{BB962C8B-B14F-4D97-AF65-F5344CB8AC3E}">
        <p14:creationId xmlns:p14="http://schemas.microsoft.com/office/powerpoint/2010/main" val="269356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29</a:t>
            </a:fld>
            <a:endParaRPr lang="en-US"/>
          </a:p>
        </p:txBody>
      </p:sp>
    </p:spTree>
    <p:extLst>
      <p:ext uri="{BB962C8B-B14F-4D97-AF65-F5344CB8AC3E}">
        <p14:creationId xmlns:p14="http://schemas.microsoft.com/office/powerpoint/2010/main" val="2671094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30</a:t>
            </a:fld>
            <a:endParaRPr lang="en-US"/>
          </a:p>
        </p:txBody>
      </p:sp>
    </p:spTree>
    <p:extLst>
      <p:ext uri="{BB962C8B-B14F-4D97-AF65-F5344CB8AC3E}">
        <p14:creationId xmlns:p14="http://schemas.microsoft.com/office/powerpoint/2010/main" val="3735338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31</a:t>
            </a:fld>
            <a:endParaRPr lang="en-US"/>
          </a:p>
        </p:txBody>
      </p:sp>
    </p:spTree>
    <p:extLst>
      <p:ext uri="{BB962C8B-B14F-4D97-AF65-F5344CB8AC3E}">
        <p14:creationId xmlns:p14="http://schemas.microsoft.com/office/powerpoint/2010/main" val="86710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F6BF7-4157-4622-9B63-D553C3918776}" type="slidenum">
              <a:rPr lang="en-US" smtClean="0"/>
              <a:t>32</a:t>
            </a:fld>
            <a:endParaRPr lang="en-US"/>
          </a:p>
        </p:txBody>
      </p:sp>
    </p:spTree>
    <p:extLst>
      <p:ext uri="{BB962C8B-B14F-4D97-AF65-F5344CB8AC3E}">
        <p14:creationId xmlns:p14="http://schemas.microsoft.com/office/powerpoint/2010/main" val="305874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A079DA09-8658-4E69-99D5-F6BF64D378B0}" type="datetimeFigureOut">
              <a:rPr lang="en-US" smtClean="0"/>
              <a:t>4/22/2022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6F0428C-1767-4E09-A9B4-F9DC1C01702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90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9DA09-8658-4E69-99D5-F6BF64D378B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53373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9DA09-8658-4E69-99D5-F6BF64D378B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107226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9DA09-8658-4E69-99D5-F6BF64D378B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244791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9DA09-8658-4E69-99D5-F6BF64D378B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428C-1767-4E09-A9B4-F9DC1C01702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67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79DA09-8658-4E69-99D5-F6BF64D378B0}"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325138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79DA09-8658-4E69-99D5-F6BF64D378B0}"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342490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79DA09-8658-4E69-99D5-F6BF64D378B0}" type="datetimeFigureOut">
              <a:rPr lang="en-US" smtClean="0"/>
              <a:t>4/22/2022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174171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9DA09-8658-4E69-99D5-F6BF64D378B0}" type="datetimeFigureOut">
              <a:rPr lang="en-US" smtClean="0"/>
              <a:t>4/22/2022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369122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9DA09-8658-4E69-99D5-F6BF64D378B0}"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42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9DA09-8658-4E69-99D5-F6BF64D378B0}"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428C-1767-4E09-A9B4-F9DC1C017020}" type="slidenum">
              <a:rPr lang="en-US" smtClean="0"/>
              <a:t>‹#›</a:t>
            </a:fld>
            <a:endParaRPr lang="en-US"/>
          </a:p>
        </p:txBody>
      </p:sp>
    </p:spTree>
    <p:extLst>
      <p:ext uri="{BB962C8B-B14F-4D97-AF65-F5344CB8AC3E}">
        <p14:creationId xmlns:p14="http://schemas.microsoft.com/office/powerpoint/2010/main" val="114791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A079DA09-8658-4E69-99D5-F6BF64D378B0}" type="datetimeFigureOut">
              <a:rPr lang="en-US" smtClean="0"/>
              <a:t>4/22/2022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06F0428C-1767-4E09-A9B4-F9DC1C017020}" type="slidenum">
              <a:rPr lang="en-US" smtClean="0"/>
              <a:t>‹#›</a:t>
            </a:fld>
            <a:endParaRPr lang="en-US"/>
          </a:p>
        </p:txBody>
      </p:sp>
    </p:spTree>
    <p:extLst>
      <p:ext uri="{BB962C8B-B14F-4D97-AF65-F5344CB8AC3E}">
        <p14:creationId xmlns:p14="http://schemas.microsoft.com/office/powerpoint/2010/main" val="2656026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s06web.zoom.us/j/86145803592?pwd=UWZxSFlnYmJ2QXVUS2I4ZmxneHpLUT0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g.nv.gov/About/Administration/Substance_Use_Response_Working_Group_(SU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C02A-8D91-41B3-98DC-550C1748DCCB}"/>
              </a:ext>
            </a:extLst>
          </p:cNvPr>
          <p:cNvSpPr>
            <a:spLocks noGrp="1"/>
          </p:cNvSpPr>
          <p:nvPr>
            <p:ph type="ctrTitle"/>
          </p:nvPr>
        </p:nvSpPr>
        <p:spPr>
          <a:xfrm>
            <a:off x="521422" y="564220"/>
            <a:ext cx="11149156" cy="2926080"/>
          </a:xfrm>
        </p:spPr>
        <p:txBody>
          <a:bodyPr>
            <a:normAutofit fontScale="90000"/>
          </a:bodyPr>
          <a:lstStyle/>
          <a:p>
            <a:br>
              <a:rPr lang="en-US" dirty="0"/>
            </a:br>
            <a:br>
              <a:rPr lang="en-US" dirty="0"/>
            </a:br>
            <a:br>
              <a:rPr lang="en-US" dirty="0"/>
            </a:br>
            <a:br>
              <a:rPr lang="en-US" dirty="0"/>
            </a:br>
            <a:br>
              <a:rPr lang="en-US" dirty="0"/>
            </a:br>
            <a:r>
              <a:rPr lang="en-US" sz="4400" dirty="0"/>
              <a:t>Treatment and Recovery Committee </a:t>
            </a:r>
          </a:p>
        </p:txBody>
      </p:sp>
      <p:sp>
        <p:nvSpPr>
          <p:cNvPr id="3" name="Subtitle 2">
            <a:extLst>
              <a:ext uri="{FF2B5EF4-FFF2-40B4-BE49-F238E27FC236}">
                <a16:creationId xmlns:a16="http://schemas.microsoft.com/office/drawing/2014/main" id="{B4B28AA7-3682-4572-BB39-75297AD81B45}"/>
              </a:ext>
            </a:extLst>
          </p:cNvPr>
          <p:cNvSpPr>
            <a:spLocks noGrp="1"/>
          </p:cNvSpPr>
          <p:nvPr>
            <p:ph type="subTitle" idx="1"/>
          </p:nvPr>
        </p:nvSpPr>
        <p:spPr>
          <a:xfrm>
            <a:off x="1712070" y="4022034"/>
            <a:ext cx="8767860" cy="1388165"/>
          </a:xfrm>
        </p:spPr>
        <p:txBody>
          <a:bodyPr>
            <a:normAutofit fontScale="77500" lnSpcReduction="20000"/>
          </a:bodyPr>
          <a:lstStyle/>
          <a:p>
            <a:r>
              <a:rPr lang="en-US" dirty="0"/>
              <a:t>Substance Use Response Group (SURG)</a:t>
            </a:r>
          </a:p>
          <a:p>
            <a:r>
              <a:rPr lang="en-US" dirty="0"/>
              <a:t>April 25, 2022</a:t>
            </a:r>
          </a:p>
          <a:p>
            <a:r>
              <a:rPr lang="en-US" dirty="0"/>
              <a:t>3:30 pm </a:t>
            </a:r>
          </a:p>
          <a:p>
            <a:r>
              <a:rPr lang="en-US" dirty="0">
                <a:hlinkClick r:id="rId2"/>
              </a:rPr>
              <a:t>Click this Link</a:t>
            </a:r>
            <a:r>
              <a:rPr lang="en-US" dirty="0"/>
              <a:t> to join the Zoom Meeting</a:t>
            </a:r>
          </a:p>
        </p:txBody>
      </p:sp>
      <p:pic>
        <p:nvPicPr>
          <p:cNvPr id="5" name="Picture 4">
            <a:extLst>
              <a:ext uri="{FF2B5EF4-FFF2-40B4-BE49-F238E27FC236}">
                <a16:creationId xmlns:a16="http://schemas.microsoft.com/office/drawing/2014/main" id="{46BD7E7D-8224-4916-96EE-BFFF0464EE9F}"/>
              </a:ext>
            </a:extLst>
          </p:cNvPr>
          <p:cNvPicPr>
            <a:picLocks noChangeAspect="1"/>
          </p:cNvPicPr>
          <p:nvPr/>
        </p:nvPicPr>
        <p:blipFill>
          <a:blip r:embed="rId3"/>
          <a:stretch>
            <a:fillRect/>
          </a:stretch>
        </p:blipFill>
        <p:spPr>
          <a:xfrm>
            <a:off x="2635625" y="0"/>
            <a:ext cx="6549815" cy="1964944"/>
          </a:xfrm>
          <a:prstGeom prst="rect">
            <a:avLst/>
          </a:prstGeom>
        </p:spPr>
      </p:pic>
    </p:spTree>
    <p:extLst>
      <p:ext uri="{BB962C8B-B14F-4D97-AF65-F5344CB8AC3E}">
        <p14:creationId xmlns:p14="http://schemas.microsoft.com/office/powerpoint/2010/main" val="785460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65D3-69D8-4C85-B459-C45112F8B0F8}"/>
              </a:ext>
            </a:extLst>
          </p:cNvPr>
          <p:cNvSpPr>
            <a:spLocks noGrp="1"/>
          </p:cNvSpPr>
          <p:nvPr>
            <p:ph type="title"/>
          </p:nvPr>
        </p:nvSpPr>
        <p:spPr/>
        <p:txBody>
          <a:bodyPr/>
          <a:lstStyle/>
          <a:p>
            <a:r>
              <a:rPr lang="en-US" dirty="0"/>
              <a:t>Committee Scope </a:t>
            </a:r>
          </a:p>
        </p:txBody>
      </p:sp>
      <p:sp>
        <p:nvSpPr>
          <p:cNvPr id="3" name="Content Placeholder 2">
            <a:extLst>
              <a:ext uri="{FF2B5EF4-FFF2-40B4-BE49-F238E27FC236}">
                <a16:creationId xmlns:a16="http://schemas.microsoft.com/office/drawing/2014/main" id="{17D3DC1A-16DC-44DC-A78B-B5C5E4635E3A}"/>
              </a:ext>
            </a:extLst>
          </p:cNvPr>
          <p:cNvSpPr>
            <a:spLocks noGrp="1"/>
          </p:cNvSpPr>
          <p:nvPr>
            <p:ph idx="1"/>
          </p:nvPr>
        </p:nvSpPr>
        <p:spPr>
          <a:xfrm>
            <a:off x="1086808" y="1817306"/>
            <a:ext cx="10560298" cy="4532410"/>
          </a:xfrm>
        </p:spPr>
        <p:txBody>
          <a:bodyPr>
            <a:normAutofit fontScale="85000" lnSpcReduction="20000"/>
          </a:bodyPr>
          <a:lstStyle/>
          <a:p>
            <a:pPr marL="0" marR="0" algn="l">
              <a:spcBef>
                <a:spcPts val="0"/>
              </a:spcBef>
              <a:spcAft>
                <a:spcPts val="800"/>
              </a:spcAft>
            </a:pPr>
            <a:r>
              <a:rPr lang="en-US" sz="1800" b="1" i="0" dirty="0">
                <a:solidFill>
                  <a:srgbClr val="222222"/>
                </a:solidFill>
                <a:effectLst/>
                <a:latin typeface="Times New Roman" panose="02020603050405020304" pitchFamily="18" charset="0"/>
              </a:rPr>
              <a:t>Is tasked with making progress to:</a:t>
            </a:r>
          </a:p>
          <a:p>
            <a:pPr marL="45720" marR="0" indent="0" algn="l">
              <a:spcBef>
                <a:spcPts val="0"/>
              </a:spcBef>
              <a:spcAft>
                <a:spcPts val="800"/>
              </a:spcAft>
              <a:buNone/>
            </a:pPr>
            <a:r>
              <a:rPr lang="en-US" sz="1800" dirty="0">
                <a:solidFill>
                  <a:srgbClr val="222222"/>
                </a:solidFill>
                <a:latin typeface="Times New Roman" panose="02020603050405020304" pitchFamily="18" charset="0"/>
              </a:rPr>
              <a:t> (a) Leverage and expand efforts by state and local governmental entities to reduce the use of substances which are associated with substance use disorders, including, without limitation, heroin, other synthetic and non-synthetic opioids and stimulants, and identify ways to enhance those efforts through coordination and collaboration.</a:t>
            </a:r>
          </a:p>
          <a:p>
            <a:pPr marL="45720" marR="0" indent="0" algn="l">
              <a:spcBef>
                <a:spcPts val="0"/>
              </a:spcBef>
              <a:spcAft>
                <a:spcPts val="800"/>
              </a:spcAft>
              <a:buNone/>
            </a:pPr>
            <a:r>
              <a:rPr lang="en-US" sz="1800" dirty="0">
                <a:solidFill>
                  <a:srgbClr val="222222"/>
                </a:solidFill>
                <a:latin typeface="Times New Roman" panose="02020603050405020304" pitchFamily="18" charset="0"/>
              </a:rPr>
              <a:t>(g) Make recommendations to entities including, without limitation, the State Board of Pharmacy, professional licensing boards that license practitioners, other than veterinarians, the State Board of Health, the Division, the Governor and the Legislature, to ensure that controlled substances are appropriately prescribed in accordance with the provisions of NRS 639.2391 to 639.23916, inclusive.</a:t>
            </a:r>
          </a:p>
          <a:p>
            <a:pPr marL="45720" marR="0" indent="0" algn="l">
              <a:spcBef>
                <a:spcPts val="0"/>
              </a:spcBef>
              <a:spcAft>
                <a:spcPts val="800"/>
              </a:spcAft>
              <a:buNone/>
            </a:pPr>
            <a:r>
              <a:rPr lang="en-US" sz="1800" dirty="0">
                <a:solidFill>
                  <a:srgbClr val="222222"/>
                </a:solidFill>
                <a:latin typeface="Times New Roman" panose="02020603050405020304" pitchFamily="18" charset="0"/>
              </a:rPr>
              <a:t>(j) Study the efficacy and expand the implementation of programs to:  (1) Educate youth and families about the effects of substance use and substance use disorders.</a:t>
            </a:r>
          </a:p>
          <a:p>
            <a:pPr marL="45720" marR="0" indent="0" algn="l">
              <a:spcBef>
                <a:spcPts val="0"/>
              </a:spcBef>
              <a:spcAft>
                <a:spcPts val="800"/>
              </a:spcAft>
              <a:buNone/>
            </a:pPr>
            <a:r>
              <a:rPr lang="en-US" sz="1800" b="1" dirty="0">
                <a:solidFill>
                  <a:srgbClr val="222222"/>
                </a:solidFill>
                <a:latin typeface="Times New Roman" panose="02020603050405020304" pitchFamily="18" charset="0"/>
              </a:rPr>
              <a:t> With shared responsibility to:</a:t>
            </a:r>
          </a:p>
          <a:p>
            <a:pPr marL="45720" marR="0" indent="0" algn="l">
              <a:spcBef>
                <a:spcPts val="0"/>
              </a:spcBef>
              <a:spcAft>
                <a:spcPts val="800"/>
              </a:spcAft>
              <a:buNone/>
            </a:pPr>
            <a:r>
              <a:rPr lang="en-US" sz="1800" b="0" i="0" dirty="0">
                <a:solidFill>
                  <a:srgbClr val="222222"/>
                </a:solidFill>
                <a:effectLst/>
                <a:latin typeface="Times New Roman" panose="02020603050405020304" pitchFamily="18" charset="0"/>
              </a:rPr>
              <a:t>  (b) Assess evidence-based strategies for preventing substance use and intervening to stop substance use, including, without limitation, the use of heroin, other synthetic and non-synthetic – 4 – - 81st Session (2021) opioids and stimulants. Such strategies must include, without limitation, strategies to: (1) Help persons at risk of a substance use disorder avoid developing a substance use disorder; (2) Discover potentially problematic substance use in a person and intervene before the person develops a substance use disorder; (3) Treat the medical consequences of a substance use disorder in a person and facilitate the treatment of the substance use disorder to minimize further harm; and (4) Reduce the harm caused by substance use, including, without limitation, by preventing overdoses.</a:t>
            </a:r>
          </a:p>
          <a:p>
            <a:pPr marL="45720" indent="0">
              <a:spcBef>
                <a:spcPts val="0"/>
              </a:spcBef>
              <a:spcAft>
                <a:spcPts val="800"/>
              </a:spcAft>
              <a:buNone/>
            </a:pPr>
            <a:r>
              <a:rPr lang="en-US" sz="1800" dirty="0">
                <a:solidFill>
                  <a:srgbClr val="222222"/>
                </a:solidFill>
                <a:latin typeface="Times New Roman" panose="02020603050405020304" pitchFamily="18" charset="0"/>
              </a:rPr>
              <a:t>(c) Assess and evaluate existing pathways to treatment and recovery for persons with substance use disorders, including, without limitation, such persons who are members of special populations.</a:t>
            </a:r>
          </a:p>
          <a:p>
            <a:pPr marL="45720" marR="0" indent="0" algn="l">
              <a:spcBef>
                <a:spcPts val="0"/>
              </a:spcBef>
              <a:spcAft>
                <a:spcPts val="800"/>
              </a:spcAft>
              <a:buNone/>
            </a:pPr>
            <a:r>
              <a:rPr lang="en-US" sz="1800" b="0" i="0" dirty="0">
                <a:solidFill>
                  <a:srgbClr val="222222"/>
                </a:solidFill>
                <a:effectLst/>
                <a:latin typeface="Times New Roman" panose="02020603050405020304" pitchFamily="18" charset="0"/>
              </a:rPr>
              <a:t> (h) Examine qualitative and quantitative data to understand the risk factors that contribute to substance use and the rates of substance use and substance use disorders, focusing on special populations. </a:t>
            </a:r>
          </a:p>
          <a:p>
            <a:pPr marL="45720" marR="0" indent="0" algn="l">
              <a:spcBef>
                <a:spcPts val="0"/>
              </a:spcBef>
              <a:spcAft>
                <a:spcPts val="400"/>
              </a:spcAft>
              <a:buNone/>
            </a:pPr>
            <a:r>
              <a:rPr lang="en-US" sz="1800" b="0" i="0" dirty="0">
                <a:solidFill>
                  <a:srgbClr val="222222"/>
                </a:solidFill>
                <a:effectLst/>
                <a:latin typeface="Times New Roman" panose="02020603050405020304" pitchFamily="18" charset="0"/>
              </a:rPr>
              <a:t> (q) Study, evaluate and make recommendations to the Department of Health and Human Services concerning the use of the money described in section 10.5 of this act to address substance use disorders.</a:t>
            </a:r>
          </a:p>
          <a:p>
            <a:pPr marL="45720" indent="0">
              <a:buNone/>
            </a:pPr>
            <a:endParaRPr lang="en-US" dirty="0"/>
          </a:p>
        </p:txBody>
      </p:sp>
    </p:spTree>
    <p:extLst>
      <p:ext uri="{BB962C8B-B14F-4D97-AF65-F5344CB8AC3E}">
        <p14:creationId xmlns:p14="http://schemas.microsoft.com/office/powerpoint/2010/main" val="422042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7D44-EC1B-43D5-84DC-1A89C173437F}"/>
              </a:ext>
            </a:extLst>
          </p:cNvPr>
          <p:cNvSpPr>
            <a:spLocks noGrp="1"/>
          </p:cNvSpPr>
          <p:nvPr>
            <p:ph type="title"/>
          </p:nvPr>
        </p:nvSpPr>
        <p:spPr>
          <a:xfrm>
            <a:off x="653145" y="609599"/>
            <a:ext cx="3364378" cy="5606143"/>
          </a:xfrm>
        </p:spPr>
        <p:txBody>
          <a:bodyPr>
            <a:normAutofit/>
          </a:bodyPr>
          <a:lstStyle/>
          <a:p>
            <a:r>
              <a:rPr lang="en-US" sz="4800"/>
              <a:t>Roles for Committee Members </a:t>
            </a:r>
          </a:p>
        </p:txBody>
      </p:sp>
      <p:graphicFrame>
        <p:nvGraphicFramePr>
          <p:cNvPr id="11" name="Content Placeholder 2">
            <a:extLst>
              <a:ext uri="{FF2B5EF4-FFF2-40B4-BE49-F238E27FC236}">
                <a16:creationId xmlns:a16="http://schemas.microsoft.com/office/drawing/2014/main" id="{721DBC55-35E0-7B0B-0AFC-9D86A9F32268}"/>
              </a:ext>
            </a:extLst>
          </p:cNvPr>
          <p:cNvGraphicFramePr>
            <a:graphicFrameLocks noGrp="1"/>
          </p:cNvGraphicFramePr>
          <p:nvPr>
            <p:ph idx="1"/>
            <p:extLst>
              <p:ext uri="{D42A27DB-BD31-4B8C-83A1-F6EECF244321}">
                <p14:modId xmlns:p14="http://schemas.microsoft.com/office/powerpoint/2010/main" val="86125485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768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7D44-EC1B-43D5-84DC-1A89C173437F}"/>
              </a:ext>
            </a:extLst>
          </p:cNvPr>
          <p:cNvSpPr>
            <a:spLocks noGrp="1"/>
          </p:cNvSpPr>
          <p:nvPr>
            <p:ph type="title"/>
          </p:nvPr>
        </p:nvSpPr>
        <p:spPr/>
        <p:txBody>
          <a:bodyPr/>
          <a:lstStyle/>
          <a:p>
            <a:r>
              <a:rPr lang="en-US" dirty="0"/>
              <a:t>Roles for Committee Members </a:t>
            </a:r>
          </a:p>
        </p:txBody>
      </p:sp>
      <p:sp>
        <p:nvSpPr>
          <p:cNvPr id="3" name="Content Placeholder 2">
            <a:extLst>
              <a:ext uri="{FF2B5EF4-FFF2-40B4-BE49-F238E27FC236}">
                <a16:creationId xmlns:a16="http://schemas.microsoft.com/office/drawing/2014/main" id="{A80D1594-868A-40D7-AE08-923B8002BC33}"/>
              </a:ext>
            </a:extLst>
          </p:cNvPr>
          <p:cNvSpPr>
            <a:spLocks noGrp="1"/>
          </p:cNvSpPr>
          <p:nvPr>
            <p:ph idx="1"/>
          </p:nvPr>
        </p:nvSpPr>
        <p:spPr/>
        <p:txBody>
          <a:bodyPr/>
          <a:lstStyle/>
          <a:p>
            <a:pPr marL="0" marR="0" indent="0" algn="l">
              <a:spcBef>
                <a:spcPts val="0"/>
              </a:spcBef>
              <a:spcAft>
                <a:spcPts val="800"/>
              </a:spcAft>
              <a:buNone/>
            </a:pPr>
            <a:r>
              <a:rPr lang="en-US" sz="1800" b="0" i="0" dirty="0">
                <a:solidFill>
                  <a:srgbClr val="222222"/>
                </a:solidFill>
                <a:effectLst/>
                <a:latin typeface="Times New Roman" panose="02020603050405020304" pitchFamily="18" charset="0"/>
              </a:rPr>
              <a:t>SURG subcommittees are expected to meet monthly and will have a chair and targeted administrative support. Groups will engage subject matter experts (SMEs) from Nevada and beyond to inform their study and recommendations. The term for the subcommittee membership is expected to be one year, beginning in March 2022 and extending to February 2023. Other important milestones are listed below:</a:t>
            </a:r>
          </a:p>
          <a:p>
            <a:pPr marL="0" marR="0" indent="0" algn="l">
              <a:spcBef>
                <a:spcPts val="0"/>
              </a:spcBef>
              <a:spcAft>
                <a:spcPts val="800"/>
              </a:spcAft>
              <a:buNone/>
            </a:pPr>
            <a:endParaRPr lang="en-US" sz="1800" b="0" i="0" dirty="0">
              <a:solidFill>
                <a:srgbClr val="222222"/>
              </a:solidFill>
              <a:effectLst/>
              <a:latin typeface="Times New Roman" panose="02020603050405020304" pitchFamily="18" charset="0"/>
            </a:endParaRPr>
          </a:p>
          <a:p>
            <a:pPr marL="274320" marR="0" indent="0" algn="l">
              <a:spcBef>
                <a:spcPts val="0"/>
              </a:spcBef>
              <a:spcAft>
                <a:spcPts val="0"/>
              </a:spcAft>
              <a:buNone/>
            </a:pPr>
            <a:r>
              <a:rPr lang="en-US" sz="1800" b="0" i="0" dirty="0">
                <a:solidFill>
                  <a:srgbClr val="222222"/>
                </a:solidFill>
                <a:effectLst/>
                <a:latin typeface="Symbol" panose="05050102010706020507" pitchFamily="18" charset="2"/>
              </a:rPr>
              <a:t>·</a:t>
            </a:r>
            <a:r>
              <a:rPr lang="en-US" sz="1800" b="0" i="0" dirty="0">
                <a:solidFill>
                  <a:srgbClr val="222222"/>
                </a:solidFill>
                <a:effectLst/>
                <a:latin typeface="Times New Roman" panose="02020603050405020304" pitchFamily="18" charset="0"/>
              </a:rPr>
              <a:t>         March: DHHS Needs Assessment Update; Announce Subcommittee Members and Chairs; 	Presentations. (completed)</a:t>
            </a:r>
          </a:p>
          <a:p>
            <a:pPr marL="274320" marR="0" indent="0" algn="l">
              <a:spcBef>
                <a:spcPts val="0"/>
              </a:spcBef>
              <a:spcAft>
                <a:spcPts val="0"/>
              </a:spcAft>
              <a:buNone/>
            </a:pPr>
            <a:r>
              <a:rPr lang="en-US" sz="1800" b="0" i="0" dirty="0">
                <a:solidFill>
                  <a:srgbClr val="222222"/>
                </a:solidFill>
                <a:effectLst/>
                <a:latin typeface="Symbol" panose="05050102010706020507" pitchFamily="18" charset="2"/>
              </a:rPr>
              <a:t>·</a:t>
            </a:r>
            <a:r>
              <a:rPr lang="en-US" sz="1800" b="0" i="0" dirty="0">
                <a:solidFill>
                  <a:srgbClr val="222222"/>
                </a:solidFill>
                <a:effectLst/>
                <a:latin typeface="Times New Roman" panose="02020603050405020304" pitchFamily="18" charset="0"/>
              </a:rPr>
              <a:t>         June: Subcommittee Progress Reports and presentations (based on monthly meetings)</a:t>
            </a:r>
          </a:p>
          <a:p>
            <a:pPr marL="274320" marR="0" indent="0" algn="l">
              <a:spcBef>
                <a:spcPts val="0"/>
              </a:spcBef>
              <a:spcAft>
                <a:spcPts val="0"/>
              </a:spcAft>
              <a:buNone/>
            </a:pPr>
            <a:r>
              <a:rPr lang="en-US" sz="1800" b="0" i="0" dirty="0">
                <a:solidFill>
                  <a:srgbClr val="222222"/>
                </a:solidFill>
                <a:effectLst/>
                <a:latin typeface="Symbol" panose="05050102010706020507" pitchFamily="18" charset="2"/>
              </a:rPr>
              <a:t>·</a:t>
            </a:r>
            <a:r>
              <a:rPr lang="en-US" sz="1800" b="0" i="0" dirty="0">
                <a:solidFill>
                  <a:srgbClr val="222222"/>
                </a:solidFill>
                <a:effectLst/>
                <a:latin typeface="Times New Roman" panose="02020603050405020304" pitchFamily="18" charset="0"/>
              </a:rPr>
              <a:t>         September: Subcommittee Recommendations Report and Discussion</a:t>
            </a:r>
          </a:p>
          <a:p>
            <a:pPr marL="274320" marR="0" indent="0" algn="l">
              <a:spcBef>
                <a:spcPts val="0"/>
              </a:spcBef>
              <a:spcAft>
                <a:spcPts val="0"/>
              </a:spcAft>
              <a:buNone/>
            </a:pPr>
            <a:r>
              <a:rPr lang="en-US" sz="1800" b="0" i="0" dirty="0">
                <a:solidFill>
                  <a:srgbClr val="222222"/>
                </a:solidFill>
                <a:effectLst/>
                <a:latin typeface="Symbol" panose="05050102010706020507" pitchFamily="18" charset="2"/>
              </a:rPr>
              <a:t>·</a:t>
            </a:r>
            <a:r>
              <a:rPr lang="en-US" sz="1800" b="0" i="0" dirty="0">
                <a:solidFill>
                  <a:srgbClr val="222222"/>
                </a:solidFill>
                <a:effectLst/>
                <a:latin typeface="Times New Roman" panose="02020603050405020304" pitchFamily="18" charset="0"/>
              </a:rPr>
              <a:t>         January: Final Report Presentation </a:t>
            </a:r>
            <a:r>
              <a:rPr lang="en-US" sz="1800" b="0" i="0">
                <a:solidFill>
                  <a:srgbClr val="222222"/>
                </a:solidFill>
                <a:effectLst/>
                <a:latin typeface="Times New Roman" panose="02020603050405020304" pitchFamily="18" charset="0"/>
              </a:rPr>
              <a:t>and Approval</a:t>
            </a:r>
            <a:endParaRPr lang="en-US" sz="1800" b="0" i="0" dirty="0">
              <a:solidFill>
                <a:srgbClr val="222222"/>
              </a:solidFill>
              <a:effectLst/>
              <a:latin typeface="Times New Roman" panose="02020603050405020304" pitchFamily="18" charset="0"/>
            </a:endParaRPr>
          </a:p>
          <a:p>
            <a:pPr marL="45720" indent="0">
              <a:buNone/>
            </a:pPr>
            <a:endParaRPr lang="en-US" dirty="0"/>
          </a:p>
        </p:txBody>
      </p:sp>
    </p:spTree>
    <p:extLst>
      <p:ext uri="{BB962C8B-B14F-4D97-AF65-F5344CB8AC3E}">
        <p14:creationId xmlns:p14="http://schemas.microsoft.com/office/powerpoint/2010/main" val="289183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2F250-5C69-4030-B2A2-9F1CAFC70D41}"/>
              </a:ext>
            </a:extLst>
          </p:cNvPr>
          <p:cNvSpPr>
            <a:spLocks noGrp="1"/>
          </p:cNvSpPr>
          <p:nvPr>
            <p:ph type="ctrTitle"/>
          </p:nvPr>
        </p:nvSpPr>
        <p:spPr>
          <a:xfrm>
            <a:off x="557939" y="882376"/>
            <a:ext cx="11003797" cy="2926080"/>
          </a:xfrm>
        </p:spPr>
        <p:txBody>
          <a:bodyPr>
            <a:normAutofit fontScale="90000"/>
          </a:bodyPr>
          <a:lstStyle/>
          <a:p>
            <a:r>
              <a:rPr lang="en-US" dirty="0"/>
              <a:t>4. Review Subcommittee Recommendation Tracking Tool</a:t>
            </a:r>
          </a:p>
        </p:txBody>
      </p:sp>
      <p:sp>
        <p:nvSpPr>
          <p:cNvPr id="3" name="Content Placeholder 2">
            <a:extLst>
              <a:ext uri="{FF2B5EF4-FFF2-40B4-BE49-F238E27FC236}">
                <a16:creationId xmlns:a16="http://schemas.microsoft.com/office/drawing/2014/main" id="{1871F18A-AAB3-45DD-AE99-653DBAA131D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36777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7A8F-53C0-449A-BBDD-685C0720D3B6}"/>
              </a:ext>
            </a:extLst>
          </p:cNvPr>
          <p:cNvSpPr>
            <a:spLocks noGrp="1"/>
          </p:cNvSpPr>
          <p:nvPr>
            <p:ph type="title"/>
          </p:nvPr>
        </p:nvSpPr>
        <p:spPr/>
        <p:txBody>
          <a:bodyPr/>
          <a:lstStyle/>
          <a:p>
            <a:r>
              <a:rPr lang="en-US" dirty="0"/>
              <a:t>Spreadsheet Demonstration </a:t>
            </a:r>
          </a:p>
        </p:txBody>
      </p:sp>
      <p:pic>
        <p:nvPicPr>
          <p:cNvPr id="10" name="Content Placeholder 9">
            <a:extLst>
              <a:ext uri="{FF2B5EF4-FFF2-40B4-BE49-F238E27FC236}">
                <a16:creationId xmlns:a16="http://schemas.microsoft.com/office/drawing/2014/main" id="{07FF7C79-50C9-4F39-B8FB-2D9C367CD120}"/>
              </a:ext>
            </a:extLst>
          </p:cNvPr>
          <p:cNvPicPr>
            <a:picLocks noGrp="1" noChangeAspect="1"/>
          </p:cNvPicPr>
          <p:nvPr>
            <p:ph idx="1"/>
          </p:nvPr>
        </p:nvPicPr>
        <p:blipFill>
          <a:blip r:embed="rId2"/>
          <a:stretch>
            <a:fillRect/>
          </a:stretch>
        </p:blipFill>
        <p:spPr>
          <a:xfrm>
            <a:off x="1143000" y="2186074"/>
            <a:ext cx="9872663" cy="3781251"/>
          </a:xfrm>
        </p:spPr>
      </p:pic>
    </p:spTree>
    <p:extLst>
      <p:ext uri="{BB962C8B-B14F-4D97-AF65-F5344CB8AC3E}">
        <p14:creationId xmlns:p14="http://schemas.microsoft.com/office/powerpoint/2010/main" val="3360524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2F250-5C69-4030-B2A2-9F1CAFC70D41}"/>
              </a:ext>
            </a:extLst>
          </p:cNvPr>
          <p:cNvSpPr>
            <a:spLocks noGrp="1"/>
          </p:cNvSpPr>
          <p:nvPr>
            <p:ph type="ctrTitle"/>
          </p:nvPr>
        </p:nvSpPr>
        <p:spPr>
          <a:xfrm>
            <a:off x="1112520" y="1737081"/>
            <a:ext cx="9966960" cy="2926080"/>
          </a:xfrm>
        </p:spPr>
        <p:txBody>
          <a:bodyPr>
            <a:normAutofit fontScale="90000"/>
          </a:bodyPr>
          <a:lstStyle/>
          <a:p>
            <a:r>
              <a:rPr lang="en-US" dirty="0"/>
              <a:t>5. Baseline Information for Treatment and Recovery Related to Substance Use</a:t>
            </a:r>
          </a:p>
        </p:txBody>
      </p:sp>
      <p:sp>
        <p:nvSpPr>
          <p:cNvPr id="3" name="Content Placeholder 2">
            <a:extLst>
              <a:ext uri="{FF2B5EF4-FFF2-40B4-BE49-F238E27FC236}">
                <a16:creationId xmlns:a16="http://schemas.microsoft.com/office/drawing/2014/main" id="{1871F18A-AAB3-45DD-AE99-653DBAA131DE}"/>
              </a:ext>
            </a:extLst>
          </p:cNvPr>
          <p:cNvSpPr>
            <a:spLocks noGrp="1"/>
          </p:cNvSpPr>
          <p:nvPr>
            <p:ph type="subTitle" idx="1"/>
          </p:nvPr>
        </p:nvSpPr>
        <p:spPr>
          <a:xfrm>
            <a:off x="1533067" y="5120919"/>
            <a:ext cx="8767860" cy="1388165"/>
          </a:xfrm>
        </p:spPr>
        <p:txBody>
          <a:bodyPr/>
          <a:lstStyle/>
          <a:p>
            <a:r>
              <a:rPr lang="en-US" dirty="0"/>
              <a:t>Stephanie Woodard, PsyD, Senior Advisor for Behavioral Health, Department of Health and Human Services</a:t>
            </a:r>
          </a:p>
        </p:txBody>
      </p:sp>
    </p:spTree>
    <p:extLst>
      <p:ext uri="{BB962C8B-B14F-4D97-AF65-F5344CB8AC3E}">
        <p14:creationId xmlns:p14="http://schemas.microsoft.com/office/powerpoint/2010/main" val="7393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EF5E-63A7-4108-9DE8-84F04A4212B3}"/>
              </a:ext>
            </a:extLst>
          </p:cNvPr>
          <p:cNvSpPr>
            <a:spLocks noGrp="1"/>
          </p:cNvSpPr>
          <p:nvPr>
            <p:ph type="ctrTitle"/>
          </p:nvPr>
        </p:nvSpPr>
        <p:spPr>
          <a:xfrm>
            <a:off x="1109980" y="921565"/>
            <a:ext cx="9966960" cy="2926080"/>
          </a:xfrm>
        </p:spPr>
        <p:txBody>
          <a:bodyPr>
            <a:noAutofit/>
          </a:bodyPr>
          <a:lstStyle/>
          <a:p>
            <a:r>
              <a:rPr lang="en-US" sz="5400" cap="none" dirty="0"/>
              <a:t>Overview of Substance Use Treatment, Prevention and Response Programs</a:t>
            </a:r>
          </a:p>
        </p:txBody>
      </p:sp>
    </p:spTree>
    <p:extLst>
      <p:ext uri="{BB962C8B-B14F-4D97-AF65-F5344CB8AC3E}">
        <p14:creationId xmlns:p14="http://schemas.microsoft.com/office/powerpoint/2010/main" val="2240811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89CD-9701-4655-8C05-55C02BB7398D}"/>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49DAA0A2-C96D-4EF9-B6FC-DF305D9021C4}"/>
              </a:ext>
            </a:extLst>
          </p:cNvPr>
          <p:cNvSpPr>
            <a:spLocks noGrp="1"/>
          </p:cNvSpPr>
          <p:nvPr>
            <p:ph idx="1"/>
          </p:nvPr>
        </p:nvSpPr>
        <p:spPr/>
        <p:txBody>
          <a:bodyPr>
            <a:normAutofit/>
          </a:bodyPr>
          <a:lstStyle/>
          <a:p>
            <a:r>
              <a:rPr lang="en-US" dirty="0"/>
              <a:t>State General Funds help support Medicaid and infrastructure to expand prevention and treatment for justice involved, reentry and social service referrals</a:t>
            </a:r>
          </a:p>
          <a:p>
            <a:pPr lvl="1"/>
            <a:r>
              <a:rPr lang="en-US" dirty="0"/>
              <a:t>Medicaid approved coverage of SUD services effective January 2014, offsetting the need for general fund and block grant funding for approved treatment services.</a:t>
            </a:r>
          </a:p>
          <a:p>
            <a:pPr lvl="2"/>
            <a:r>
              <a:rPr lang="en-US" dirty="0"/>
              <a:t>All 19 provider types are able to bill and be reimbursed by Medicaid.</a:t>
            </a:r>
          </a:p>
          <a:p>
            <a:r>
              <a:rPr lang="en-US" dirty="0"/>
              <a:t>SAMHSA Substance Abuse Block Grant  </a:t>
            </a:r>
          </a:p>
          <a:p>
            <a:pPr lvl="1"/>
            <a:r>
              <a:rPr lang="en-US" dirty="0"/>
              <a:t>SAPTA shifted block grant funding to enhance “gap” services including </a:t>
            </a:r>
          </a:p>
          <a:p>
            <a:pPr lvl="2"/>
            <a:r>
              <a:rPr lang="en-US" dirty="0"/>
              <a:t>Residential,</a:t>
            </a:r>
          </a:p>
          <a:p>
            <a:pPr lvl="2"/>
            <a:r>
              <a:rPr lang="en-US" dirty="0"/>
              <a:t>Transition Care, </a:t>
            </a:r>
          </a:p>
          <a:p>
            <a:pPr lvl="2"/>
            <a:r>
              <a:rPr lang="en-US" dirty="0"/>
              <a:t>Targeted Case Management, </a:t>
            </a:r>
          </a:p>
          <a:p>
            <a:pPr lvl="2"/>
            <a:r>
              <a:rPr lang="en-US" dirty="0"/>
              <a:t>Recovery-oriented Systems of Care, and </a:t>
            </a:r>
          </a:p>
          <a:p>
            <a:pPr lvl="2"/>
            <a:r>
              <a:rPr lang="en-US" dirty="0"/>
              <a:t>Expanding Access to Recovery Support Services for Adolescents and Adults.</a:t>
            </a:r>
          </a:p>
        </p:txBody>
      </p:sp>
    </p:spTree>
    <p:extLst>
      <p:ext uri="{BB962C8B-B14F-4D97-AF65-F5344CB8AC3E}">
        <p14:creationId xmlns:p14="http://schemas.microsoft.com/office/powerpoint/2010/main" val="385047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34CF-33F7-4F9C-AFFA-D07AB592EE74}"/>
              </a:ext>
            </a:extLst>
          </p:cNvPr>
          <p:cNvSpPr>
            <a:spLocks noGrp="1"/>
          </p:cNvSpPr>
          <p:nvPr>
            <p:ph type="title"/>
          </p:nvPr>
        </p:nvSpPr>
        <p:spPr/>
        <p:txBody>
          <a:bodyPr/>
          <a:lstStyle/>
          <a:p>
            <a:r>
              <a:rPr lang="en-US" dirty="0"/>
              <a:t>Certification Services</a:t>
            </a:r>
          </a:p>
        </p:txBody>
      </p:sp>
      <p:sp>
        <p:nvSpPr>
          <p:cNvPr id="3" name="Content Placeholder 2">
            <a:extLst>
              <a:ext uri="{FF2B5EF4-FFF2-40B4-BE49-F238E27FC236}">
                <a16:creationId xmlns:a16="http://schemas.microsoft.com/office/drawing/2014/main" id="{C112CAB1-6CA4-43A7-86A9-BFBAD88B8669}"/>
              </a:ext>
            </a:extLst>
          </p:cNvPr>
          <p:cNvSpPr>
            <a:spLocks noGrp="1"/>
          </p:cNvSpPr>
          <p:nvPr>
            <p:ph idx="1"/>
          </p:nvPr>
        </p:nvSpPr>
        <p:spPr/>
        <p:txBody>
          <a:bodyPr/>
          <a:lstStyle/>
          <a:p>
            <a:r>
              <a:rPr lang="en-US" dirty="0"/>
              <a:t>SAPTA contracts with UNR CASAT to certify coalitions, as well as prevention and treatment programs</a:t>
            </a:r>
          </a:p>
          <a:p>
            <a:r>
              <a:rPr lang="en-US" dirty="0"/>
              <a:t>SAPTA also certifies </a:t>
            </a:r>
          </a:p>
          <a:p>
            <a:pPr lvl="1"/>
            <a:r>
              <a:rPr lang="en-US" dirty="0"/>
              <a:t>Opioid treatment programs (e.g., methadone clinics)</a:t>
            </a:r>
          </a:p>
          <a:p>
            <a:pPr lvl="1"/>
            <a:r>
              <a:rPr lang="en-US" dirty="0"/>
              <a:t>SUD treatment programs</a:t>
            </a:r>
          </a:p>
          <a:p>
            <a:pPr lvl="1"/>
            <a:r>
              <a:rPr lang="en-US" dirty="0"/>
              <a:t>Civil Protective Custody</a:t>
            </a:r>
          </a:p>
          <a:p>
            <a:pPr lvl="1"/>
            <a:r>
              <a:rPr lang="en-US" dirty="0"/>
              <a:t>Drug Court Services</a:t>
            </a:r>
          </a:p>
          <a:p>
            <a:pPr lvl="1"/>
            <a:r>
              <a:rPr lang="en-US" dirty="0"/>
              <a:t>Transitional Housing programs, and others</a:t>
            </a:r>
          </a:p>
          <a:p>
            <a:r>
              <a:rPr lang="en-US" dirty="0"/>
              <a:t>Programs must be certified to participate in Medicaid and to receive SAPTA funding</a:t>
            </a:r>
          </a:p>
        </p:txBody>
      </p:sp>
    </p:spTree>
    <p:extLst>
      <p:ext uri="{BB962C8B-B14F-4D97-AF65-F5344CB8AC3E}">
        <p14:creationId xmlns:p14="http://schemas.microsoft.com/office/powerpoint/2010/main" val="123280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4486-BCF9-4907-95C0-04F3DAF7E542}"/>
              </a:ext>
            </a:extLst>
          </p:cNvPr>
          <p:cNvSpPr>
            <a:spLocks noGrp="1"/>
          </p:cNvSpPr>
          <p:nvPr>
            <p:ph type="title"/>
          </p:nvPr>
        </p:nvSpPr>
        <p:spPr/>
        <p:txBody>
          <a:bodyPr/>
          <a:lstStyle/>
          <a:p>
            <a:r>
              <a:rPr lang="en-US" dirty="0"/>
              <a:t>Certified Community Behavioral Health Clinics</a:t>
            </a:r>
          </a:p>
        </p:txBody>
      </p:sp>
      <p:sp>
        <p:nvSpPr>
          <p:cNvPr id="3" name="Content Placeholder 2">
            <a:extLst>
              <a:ext uri="{FF2B5EF4-FFF2-40B4-BE49-F238E27FC236}">
                <a16:creationId xmlns:a16="http://schemas.microsoft.com/office/drawing/2014/main" id="{4C395598-85FD-4534-A010-C50F367183AA}"/>
              </a:ext>
            </a:extLst>
          </p:cNvPr>
          <p:cNvSpPr>
            <a:spLocks noGrp="1"/>
          </p:cNvSpPr>
          <p:nvPr>
            <p:ph idx="1"/>
          </p:nvPr>
        </p:nvSpPr>
        <p:spPr/>
        <p:txBody>
          <a:bodyPr/>
          <a:lstStyle/>
          <a:p>
            <a:r>
              <a:rPr lang="en-US" dirty="0"/>
              <a:t>Initial demonstrations in Fallon, Elko, Las Vegas.</a:t>
            </a:r>
          </a:p>
          <a:p>
            <a:r>
              <a:rPr lang="en-US" dirty="0"/>
              <a:t>Targeted case management for individuals with primary substance-related disorders, chronic disease self-management and supported employment.</a:t>
            </a:r>
          </a:p>
          <a:p>
            <a:r>
              <a:rPr lang="en-US" dirty="0"/>
              <a:t>Expanded to include MAT, ambulatory withdrawal management, primary care services, 24/7 crisis intervention (including mobile crisis), psychiatric rehabilitation services, assertive community services, and family-to-family peer interventions.</a:t>
            </a:r>
          </a:p>
          <a:p>
            <a:r>
              <a:rPr lang="en-US" dirty="0"/>
              <a:t>There are now 16 CCBHCs, 9 of which are Medicaid enrolled providers and 7 are SAMHSA direct-funded to establish their programs.</a:t>
            </a:r>
          </a:p>
        </p:txBody>
      </p:sp>
    </p:spTree>
    <p:extLst>
      <p:ext uri="{BB962C8B-B14F-4D97-AF65-F5344CB8AC3E}">
        <p14:creationId xmlns:p14="http://schemas.microsoft.com/office/powerpoint/2010/main" val="351469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C6DBAD6-8CB8-42FF-B0D9-6CE619D42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A7992F3A-302F-47CA-BADD-CDE438085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C66864FA-1731-4EE6-AC97-3A689D688A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E01631EF-15E1-48EF-9924-09DC488BD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32">
            <a:extLst>
              <a:ext uri="{FF2B5EF4-FFF2-40B4-BE49-F238E27FC236}">
                <a16:creationId xmlns:a16="http://schemas.microsoft.com/office/drawing/2014/main" id="{F324104A-EE89-4314-9D93-42AD78292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6A55C4-3DE7-40E8-8CE1-35205CB6C7D2}"/>
              </a:ext>
            </a:extLst>
          </p:cNvPr>
          <p:cNvSpPr>
            <a:spLocks noGrp="1"/>
          </p:cNvSpPr>
          <p:nvPr>
            <p:ph type="title"/>
          </p:nvPr>
        </p:nvSpPr>
        <p:spPr>
          <a:xfrm>
            <a:off x="1775900" y="637563"/>
            <a:ext cx="8640201" cy="3070370"/>
          </a:xfrm>
        </p:spPr>
        <p:txBody>
          <a:bodyPr vert="horz" lIns="91440" tIns="45720" rIns="91440" bIns="45720" rtlCol="0" anchor="b">
            <a:normAutofit/>
          </a:bodyPr>
          <a:lstStyle/>
          <a:p>
            <a:r>
              <a:rPr lang="en-US" sz="4800" b="1" kern="1200" cap="all" baseline="0" dirty="0">
                <a:solidFill>
                  <a:schemeClr val="tx1"/>
                </a:solidFill>
                <a:latin typeface="+mj-lt"/>
                <a:ea typeface="+mj-ea"/>
                <a:cs typeface="+mj-cs"/>
              </a:rPr>
              <a:t>1. Call to Order and Roll Call to Establish Quorum </a:t>
            </a:r>
          </a:p>
        </p:txBody>
      </p:sp>
      <p:sp>
        <p:nvSpPr>
          <p:cNvPr id="7" name="Text Placeholder 6">
            <a:extLst>
              <a:ext uri="{FF2B5EF4-FFF2-40B4-BE49-F238E27FC236}">
                <a16:creationId xmlns:a16="http://schemas.microsoft.com/office/drawing/2014/main" id="{55FAD108-7F06-4E05-B844-3C0F51E56771}"/>
              </a:ext>
            </a:extLst>
          </p:cNvPr>
          <p:cNvSpPr>
            <a:spLocks noGrp="1"/>
          </p:cNvSpPr>
          <p:nvPr>
            <p:ph type="body" idx="1"/>
          </p:nvPr>
        </p:nvSpPr>
        <p:spPr>
          <a:xfrm>
            <a:off x="1775899" y="3707933"/>
            <a:ext cx="8640202" cy="2153859"/>
          </a:xfrm>
        </p:spPr>
        <p:txBody>
          <a:bodyPr vert="horz" lIns="91440" tIns="45720" rIns="91440" bIns="45720" rtlCol="0" anchor="t">
            <a:normAutofit/>
          </a:bodyPr>
          <a:lstStyle/>
          <a:p>
            <a:pPr marL="0" marR="0" lvl="0" indent="0" defTabSz="457200" rtl="0" eaLnBrk="1" fontAlgn="auto" latinLnBrk="0" hangingPunct="1">
              <a:lnSpc>
                <a:spcPct val="107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Assemblywoman Claire Thomas</a:t>
            </a:r>
            <a:endParaRPr kumimoji="0" lang="en-US" sz="3600" b="0"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0574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BF2C-B011-4E4F-918C-BE0410957FE6}"/>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BAF9EC35-1F84-42F2-8679-31491B44A649}"/>
              </a:ext>
            </a:extLst>
          </p:cNvPr>
          <p:cNvSpPr>
            <a:spLocks noGrp="1"/>
          </p:cNvSpPr>
          <p:nvPr>
            <p:ph idx="1"/>
          </p:nvPr>
        </p:nvSpPr>
        <p:spPr/>
        <p:txBody>
          <a:bodyPr/>
          <a:lstStyle/>
          <a:p>
            <a:r>
              <a:rPr lang="en-US" dirty="0"/>
              <a:t>Primary prevention includes six strategies:</a:t>
            </a:r>
          </a:p>
          <a:p>
            <a:pPr lvl="1"/>
            <a:r>
              <a:rPr lang="en-US" dirty="0"/>
              <a:t>Information Dissemination,</a:t>
            </a:r>
          </a:p>
          <a:p>
            <a:pPr lvl="1"/>
            <a:r>
              <a:rPr lang="en-US" dirty="0"/>
              <a:t>Education,</a:t>
            </a:r>
          </a:p>
          <a:p>
            <a:pPr lvl="1"/>
            <a:r>
              <a:rPr lang="en-US" dirty="0"/>
              <a:t>Alternative Programs,</a:t>
            </a:r>
          </a:p>
          <a:p>
            <a:pPr lvl="1"/>
            <a:r>
              <a:rPr lang="en-US" dirty="0"/>
              <a:t>Problem Identification and Referral,</a:t>
            </a:r>
          </a:p>
          <a:p>
            <a:pPr lvl="1"/>
            <a:r>
              <a:rPr lang="en-US" dirty="0"/>
              <a:t>Community Based Process, and</a:t>
            </a:r>
          </a:p>
          <a:p>
            <a:pPr lvl="1"/>
            <a:r>
              <a:rPr lang="en-US" dirty="0"/>
              <a:t>Environmental Strategies.</a:t>
            </a:r>
          </a:p>
          <a:p>
            <a:r>
              <a:rPr lang="en-US" dirty="0"/>
              <a:t>Ten Prevention Coalitions in Nevada are guided by these strategies to</a:t>
            </a:r>
          </a:p>
          <a:p>
            <a:pPr lvl="1"/>
            <a:r>
              <a:rPr lang="en-US" dirty="0"/>
              <a:t>Leverage qualitative and quantitative data to identify areas of focus, including SUD and suicide prevention, working with advisory groups.</a:t>
            </a:r>
          </a:p>
          <a:p>
            <a:endParaRPr lang="en-US" dirty="0"/>
          </a:p>
        </p:txBody>
      </p:sp>
    </p:spTree>
    <p:extLst>
      <p:ext uri="{BB962C8B-B14F-4D97-AF65-F5344CB8AC3E}">
        <p14:creationId xmlns:p14="http://schemas.microsoft.com/office/powerpoint/2010/main" val="70162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6223-9D14-4914-AA0A-3F608614D614}"/>
              </a:ext>
            </a:extLst>
          </p:cNvPr>
          <p:cNvSpPr>
            <a:spLocks noGrp="1"/>
          </p:cNvSpPr>
          <p:nvPr>
            <p:ph type="title"/>
          </p:nvPr>
        </p:nvSpPr>
        <p:spPr/>
        <p:txBody>
          <a:bodyPr/>
          <a:lstStyle/>
          <a:p>
            <a:r>
              <a:rPr lang="en-US" dirty="0"/>
              <a:t>Advisory Groups</a:t>
            </a:r>
          </a:p>
        </p:txBody>
      </p:sp>
      <p:sp>
        <p:nvSpPr>
          <p:cNvPr id="3" name="Content Placeholder 2">
            <a:extLst>
              <a:ext uri="{FF2B5EF4-FFF2-40B4-BE49-F238E27FC236}">
                <a16:creationId xmlns:a16="http://schemas.microsoft.com/office/drawing/2014/main" id="{2DE94A05-458B-4CF6-8254-7DBC881688A2}"/>
              </a:ext>
            </a:extLst>
          </p:cNvPr>
          <p:cNvSpPr>
            <a:spLocks noGrp="1"/>
          </p:cNvSpPr>
          <p:nvPr>
            <p:ph idx="1"/>
          </p:nvPr>
        </p:nvSpPr>
        <p:spPr/>
        <p:txBody>
          <a:bodyPr/>
          <a:lstStyle/>
          <a:p>
            <a:r>
              <a:rPr lang="en-US" dirty="0"/>
              <a:t>Multidisciplinary Prevention Advisory Committee (MPAC) advises SAPTA with a comprehensive statewide prevention strategy to share responsibility among state and local authorities.</a:t>
            </a:r>
          </a:p>
          <a:p>
            <a:r>
              <a:rPr lang="en-US" dirty="0"/>
              <a:t>SAPTA Advisory Board (SAB) ensures availability and accessibility of treatment and prevention services within the state.</a:t>
            </a:r>
          </a:p>
          <a:p>
            <a:r>
              <a:rPr lang="en-US" dirty="0"/>
              <a:t>Regional Behavioral Health Policy Boards (RBHPB) advise on behavioral health needs, service delivery, gaps, and allocation of funds for Clark, Northern, Rural, Southern and Washoe regions.</a:t>
            </a:r>
          </a:p>
          <a:p>
            <a:r>
              <a:rPr lang="en-US" dirty="0"/>
              <a:t>Regional Mental Health Consortia develop long-term strategic plans and submit reports for the provision of mental health services to children in their jurisdiction.</a:t>
            </a:r>
          </a:p>
        </p:txBody>
      </p:sp>
    </p:spTree>
    <p:extLst>
      <p:ext uri="{BB962C8B-B14F-4D97-AF65-F5344CB8AC3E}">
        <p14:creationId xmlns:p14="http://schemas.microsoft.com/office/powerpoint/2010/main" val="3009234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08CDD-01B5-49B4-B62A-31A338DD098F}"/>
              </a:ext>
            </a:extLst>
          </p:cNvPr>
          <p:cNvSpPr>
            <a:spLocks noGrp="1"/>
          </p:cNvSpPr>
          <p:nvPr>
            <p:ph type="title"/>
          </p:nvPr>
        </p:nvSpPr>
        <p:spPr/>
        <p:txBody>
          <a:bodyPr/>
          <a:lstStyle/>
          <a:p>
            <a:r>
              <a:rPr lang="en-US" dirty="0"/>
              <a:t>State Opioid Response Grant</a:t>
            </a:r>
          </a:p>
        </p:txBody>
      </p:sp>
      <p:sp>
        <p:nvSpPr>
          <p:cNvPr id="3" name="Content Placeholder 2">
            <a:extLst>
              <a:ext uri="{FF2B5EF4-FFF2-40B4-BE49-F238E27FC236}">
                <a16:creationId xmlns:a16="http://schemas.microsoft.com/office/drawing/2014/main" id="{23A2F946-5DE6-4C82-A81D-B36D1DADD53B}"/>
              </a:ext>
            </a:extLst>
          </p:cNvPr>
          <p:cNvSpPr>
            <a:spLocks noGrp="1"/>
          </p:cNvSpPr>
          <p:nvPr>
            <p:ph idx="1"/>
          </p:nvPr>
        </p:nvSpPr>
        <p:spPr/>
        <p:txBody>
          <a:bodyPr/>
          <a:lstStyle/>
          <a:p>
            <a:pPr lvl="1"/>
            <a:r>
              <a:rPr lang="en-US" dirty="0"/>
              <a:t>Integrated opioid treatment and recovery centers (IOTRCs) created foundation for MAT</a:t>
            </a:r>
          </a:p>
          <a:p>
            <a:pPr lvl="1"/>
            <a:r>
              <a:rPr lang="en-US" dirty="0"/>
              <a:t>SOR funds expand MAT, support outpatient clinical treatment and recovery services</a:t>
            </a:r>
          </a:p>
          <a:p>
            <a:pPr lvl="2"/>
            <a:r>
              <a:rPr lang="en-US" dirty="0"/>
              <a:t>Tribal treatment and recovery</a:t>
            </a:r>
          </a:p>
          <a:p>
            <a:pPr lvl="2"/>
            <a:r>
              <a:rPr lang="en-US" dirty="0"/>
              <a:t>Criminal justice treatment and recovery</a:t>
            </a:r>
          </a:p>
          <a:p>
            <a:pPr lvl="2"/>
            <a:r>
              <a:rPr lang="en-US" dirty="0"/>
              <a:t>Peer recovery support services</a:t>
            </a:r>
          </a:p>
          <a:p>
            <a:pPr lvl="2"/>
            <a:r>
              <a:rPr lang="en-US" dirty="0"/>
              <a:t>Community preparedness planning for tribal communities</a:t>
            </a:r>
          </a:p>
          <a:p>
            <a:pPr lvl="2"/>
            <a:r>
              <a:rPr lang="en-US" dirty="0"/>
              <a:t>Mobile opioid recovery outreach teams</a:t>
            </a:r>
          </a:p>
          <a:p>
            <a:pPr lvl="2"/>
            <a:r>
              <a:rPr lang="en-US" dirty="0"/>
              <a:t>Neonatal abstinence syndrome prevention</a:t>
            </a:r>
          </a:p>
        </p:txBody>
      </p:sp>
      <p:sp>
        <p:nvSpPr>
          <p:cNvPr id="5" name="TextBox 4">
            <a:extLst>
              <a:ext uri="{FF2B5EF4-FFF2-40B4-BE49-F238E27FC236}">
                <a16:creationId xmlns:a16="http://schemas.microsoft.com/office/drawing/2014/main" id="{3675C19D-51D0-4468-880E-4A198FA2E008}"/>
              </a:ext>
            </a:extLst>
          </p:cNvPr>
          <p:cNvSpPr txBox="1"/>
          <p:nvPr/>
        </p:nvSpPr>
        <p:spPr>
          <a:xfrm>
            <a:off x="3046863" y="1724252"/>
            <a:ext cx="6093724" cy="646331"/>
          </a:xfrm>
          <a:prstGeom prst="rect">
            <a:avLst/>
          </a:prstGeom>
          <a:noFill/>
        </p:spPr>
        <p:txBody>
          <a:bodyPr wrap="square">
            <a:spAutoFit/>
          </a:bodyPr>
          <a:lstStyle/>
          <a:p>
            <a:endParaRPr lang="en-US" dirty="0"/>
          </a:p>
          <a:p>
            <a:pPr lvl="1"/>
            <a:endParaRPr lang="en-US" dirty="0"/>
          </a:p>
        </p:txBody>
      </p:sp>
    </p:spTree>
    <p:extLst>
      <p:ext uri="{BB962C8B-B14F-4D97-AF65-F5344CB8AC3E}">
        <p14:creationId xmlns:p14="http://schemas.microsoft.com/office/powerpoint/2010/main" val="51184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9D89-8EE2-4D7D-A18F-C29D54C490FB}"/>
              </a:ext>
            </a:extLst>
          </p:cNvPr>
          <p:cNvSpPr>
            <a:spLocks noGrp="1"/>
          </p:cNvSpPr>
          <p:nvPr>
            <p:ph type="title"/>
          </p:nvPr>
        </p:nvSpPr>
        <p:spPr/>
        <p:txBody>
          <a:bodyPr/>
          <a:lstStyle/>
          <a:p>
            <a:r>
              <a:rPr lang="en-US" dirty="0"/>
              <a:t>SOR Grant (Continued)</a:t>
            </a:r>
          </a:p>
        </p:txBody>
      </p:sp>
      <p:sp>
        <p:nvSpPr>
          <p:cNvPr id="3" name="Content Placeholder 2">
            <a:extLst>
              <a:ext uri="{FF2B5EF4-FFF2-40B4-BE49-F238E27FC236}">
                <a16:creationId xmlns:a16="http://schemas.microsoft.com/office/drawing/2014/main" id="{4BEDAA47-DFDD-48A9-8EF9-32F4BCCBC6EB}"/>
              </a:ext>
            </a:extLst>
          </p:cNvPr>
          <p:cNvSpPr>
            <a:spLocks noGrp="1"/>
          </p:cNvSpPr>
          <p:nvPr>
            <p:ph idx="1"/>
          </p:nvPr>
        </p:nvSpPr>
        <p:spPr/>
        <p:txBody>
          <a:bodyPr/>
          <a:lstStyle/>
          <a:p>
            <a:r>
              <a:rPr lang="en-US" dirty="0"/>
              <a:t>Statewide distribution of naloxone kits, including overdose education.</a:t>
            </a:r>
          </a:p>
          <a:p>
            <a:r>
              <a:rPr lang="en-US" dirty="0"/>
              <a:t>Wrap around treatment and recovery support services, including </a:t>
            </a:r>
            <a:r>
              <a:rPr lang="en-US"/>
              <a:t>special populations</a:t>
            </a:r>
            <a:endParaRPr lang="en-US" dirty="0"/>
          </a:p>
          <a:p>
            <a:pPr lvl="1"/>
            <a:r>
              <a:rPr lang="en-US" dirty="0"/>
              <a:t>Veterans, faith-based supports and increased adoption of peer-based services</a:t>
            </a:r>
          </a:p>
          <a:p>
            <a:r>
              <a:rPr lang="en-US" dirty="0"/>
              <a:t>Expansion of criminal justice programs to support MAT re-entry program with </a:t>
            </a:r>
          </a:p>
          <a:p>
            <a:pPr lvl="1"/>
            <a:r>
              <a:rPr lang="en-US" dirty="0"/>
              <a:t>Transitional housing, residential treatment, coordination of treatment, care coordination and job development, jail-based MAT services, and naloxone discharge programs.</a:t>
            </a:r>
          </a:p>
          <a:p>
            <a:pPr lvl="1"/>
            <a:endParaRPr lang="en-US" dirty="0"/>
          </a:p>
          <a:p>
            <a:endParaRPr lang="en-US" dirty="0"/>
          </a:p>
        </p:txBody>
      </p:sp>
    </p:spTree>
    <p:extLst>
      <p:ext uri="{BB962C8B-B14F-4D97-AF65-F5344CB8AC3E}">
        <p14:creationId xmlns:p14="http://schemas.microsoft.com/office/powerpoint/2010/main" val="214970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2FCA-6D5D-4553-AD0B-EA0F2E1EB124}"/>
              </a:ext>
            </a:extLst>
          </p:cNvPr>
          <p:cNvSpPr>
            <a:spLocks noGrp="1"/>
          </p:cNvSpPr>
          <p:nvPr>
            <p:ph type="title"/>
          </p:nvPr>
        </p:nvSpPr>
        <p:spPr/>
        <p:txBody>
          <a:bodyPr/>
          <a:lstStyle/>
          <a:p>
            <a:r>
              <a:rPr lang="en-US" dirty="0"/>
              <a:t>Crisis Services</a:t>
            </a:r>
          </a:p>
        </p:txBody>
      </p:sp>
      <p:sp>
        <p:nvSpPr>
          <p:cNvPr id="3" name="Content Placeholder 2">
            <a:extLst>
              <a:ext uri="{FF2B5EF4-FFF2-40B4-BE49-F238E27FC236}">
                <a16:creationId xmlns:a16="http://schemas.microsoft.com/office/drawing/2014/main" id="{7AD9A16E-640C-4AB6-9BD2-700243B8C95B}"/>
              </a:ext>
            </a:extLst>
          </p:cNvPr>
          <p:cNvSpPr>
            <a:spLocks noGrp="1"/>
          </p:cNvSpPr>
          <p:nvPr>
            <p:ph idx="1"/>
          </p:nvPr>
        </p:nvSpPr>
        <p:spPr/>
        <p:txBody>
          <a:bodyPr/>
          <a:lstStyle/>
          <a:p>
            <a:r>
              <a:rPr lang="en-US" dirty="0"/>
              <a:t>Crisis Call Center Hubs</a:t>
            </a:r>
          </a:p>
          <a:p>
            <a:r>
              <a:rPr lang="en-US" dirty="0"/>
              <a:t>Crisis Support Services of Nevada</a:t>
            </a:r>
          </a:p>
          <a:p>
            <a:pPr lvl="1"/>
            <a:r>
              <a:rPr lang="en-US" dirty="0"/>
              <a:t>Mobile Crisis Teams</a:t>
            </a:r>
          </a:p>
          <a:p>
            <a:pPr lvl="1"/>
            <a:r>
              <a:rPr lang="en-US" dirty="0"/>
              <a:t>Law Enforcement Deflection and Diversion Programs</a:t>
            </a:r>
          </a:p>
          <a:p>
            <a:pPr lvl="1"/>
            <a:r>
              <a:rPr lang="en-US" dirty="0"/>
              <a:t>Open Beds </a:t>
            </a:r>
          </a:p>
          <a:p>
            <a:pPr lvl="1"/>
            <a:r>
              <a:rPr lang="en-US" dirty="0"/>
              <a:t>Children’s Mobile Crisis Response expanded through SAMHSA COVID 19 Emergency Behavioral Health grant</a:t>
            </a:r>
          </a:p>
          <a:p>
            <a:pPr lvl="1"/>
            <a:r>
              <a:rPr lang="en-US" dirty="0"/>
              <a:t>Crisis Counseling Assistance and Training grant</a:t>
            </a:r>
          </a:p>
          <a:p>
            <a:pPr lvl="2"/>
            <a:r>
              <a:rPr lang="en-US" dirty="0"/>
              <a:t>FEMA and SAMHSA funding</a:t>
            </a:r>
          </a:p>
          <a:p>
            <a:pPr marL="548640" lvl="2" indent="0">
              <a:buNone/>
            </a:pPr>
            <a:endParaRPr lang="en-US" dirty="0"/>
          </a:p>
        </p:txBody>
      </p:sp>
    </p:spTree>
    <p:extLst>
      <p:ext uri="{BB962C8B-B14F-4D97-AF65-F5344CB8AC3E}">
        <p14:creationId xmlns:p14="http://schemas.microsoft.com/office/powerpoint/2010/main" val="3399776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37D54-EE65-4A2D-B0DD-D466C7C69612}"/>
              </a:ext>
            </a:extLst>
          </p:cNvPr>
          <p:cNvSpPr>
            <a:spLocks noGrp="1"/>
          </p:cNvSpPr>
          <p:nvPr>
            <p:ph type="title"/>
          </p:nvPr>
        </p:nvSpPr>
        <p:spPr/>
        <p:txBody>
          <a:bodyPr/>
          <a:lstStyle/>
          <a:p>
            <a:r>
              <a:rPr lang="en-US" dirty="0"/>
              <a:t>Specialty Services</a:t>
            </a:r>
          </a:p>
        </p:txBody>
      </p:sp>
      <p:sp>
        <p:nvSpPr>
          <p:cNvPr id="3" name="Content Placeholder 2">
            <a:extLst>
              <a:ext uri="{FF2B5EF4-FFF2-40B4-BE49-F238E27FC236}">
                <a16:creationId xmlns:a16="http://schemas.microsoft.com/office/drawing/2014/main" id="{3A752726-3309-4BD1-8C99-A637D1909727}"/>
              </a:ext>
            </a:extLst>
          </p:cNvPr>
          <p:cNvSpPr>
            <a:spLocks noGrp="1"/>
          </p:cNvSpPr>
          <p:nvPr>
            <p:ph idx="1"/>
          </p:nvPr>
        </p:nvSpPr>
        <p:spPr/>
        <p:txBody>
          <a:bodyPr>
            <a:normAutofit lnSpcReduction="10000"/>
          </a:bodyPr>
          <a:lstStyle/>
          <a:p>
            <a:r>
              <a:rPr lang="en-US" dirty="0"/>
              <a:t>Crisis Intervention Teams (CIT) create connections between law enforcement, mental health providers and ERs.  They also provide a 40-hour training for professionals who are interested in working with this population.</a:t>
            </a:r>
          </a:p>
          <a:p>
            <a:r>
              <a:rPr lang="en-US" dirty="0"/>
              <a:t>Forensic Assessment Service Triage Teams combine staff from social services, mental health agencies and substance-related treatment agencies, within jails for</a:t>
            </a:r>
          </a:p>
          <a:p>
            <a:pPr lvl="1"/>
            <a:r>
              <a:rPr lang="en-US" dirty="0"/>
              <a:t>behavioral health screenings, </a:t>
            </a:r>
          </a:p>
          <a:p>
            <a:pPr lvl="1"/>
            <a:r>
              <a:rPr lang="en-US" dirty="0"/>
              <a:t>criminogenic risk/needs screenings and assessments, </a:t>
            </a:r>
          </a:p>
          <a:p>
            <a:pPr lvl="1"/>
            <a:r>
              <a:rPr lang="en-US" dirty="0"/>
              <a:t>education groups, </a:t>
            </a:r>
          </a:p>
          <a:p>
            <a:pPr lvl="1"/>
            <a:r>
              <a:rPr lang="en-US" dirty="0"/>
              <a:t>medical referrals, </a:t>
            </a:r>
          </a:p>
          <a:p>
            <a:pPr lvl="1"/>
            <a:r>
              <a:rPr lang="en-US" dirty="0"/>
              <a:t>case management, and peer recovery supports. </a:t>
            </a:r>
          </a:p>
          <a:p>
            <a:r>
              <a:rPr lang="en-US" dirty="0"/>
              <a:t>Services are provided while individuals are incarcerated and as they re-enter the community. </a:t>
            </a:r>
          </a:p>
        </p:txBody>
      </p:sp>
    </p:spTree>
    <p:extLst>
      <p:ext uri="{BB962C8B-B14F-4D97-AF65-F5344CB8AC3E}">
        <p14:creationId xmlns:p14="http://schemas.microsoft.com/office/powerpoint/2010/main" val="672067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2F250-5C69-4030-B2A2-9F1CAFC70D41}"/>
              </a:ext>
            </a:extLst>
          </p:cNvPr>
          <p:cNvSpPr>
            <a:spLocks noGrp="1"/>
          </p:cNvSpPr>
          <p:nvPr>
            <p:ph type="ctrTitle"/>
          </p:nvPr>
        </p:nvSpPr>
        <p:spPr/>
        <p:txBody>
          <a:bodyPr>
            <a:noAutofit/>
          </a:bodyPr>
          <a:lstStyle/>
          <a:p>
            <a:r>
              <a:rPr lang="en-US" sz="4800" dirty="0"/>
              <a:t>Recommendations Presented to the Interim Health and Human Services Committee</a:t>
            </a:r>
          </a:p>
        </p:txBody>
      </p:sp>
      <p:sp>
        <p:nvSpPr>
          <p:cNvPr id="3" name="Content Placeholder 2">
            <a:extLst>
              <a:ext uri="{FF2B5EF4-FFF2-40B4-BE49-F238E27FC236}">
                <a16:creationId xmlns:a16="http://schemas.microsoft.com/office/drawing/2014/main" id="{1871F18A-AAB3-45DD-AE99-653DBAA131DE}"/>
              </a:ext>
            </a:extLst>
          </p:cNvPr>
          <p:cNvSpPr>
            <a:spLocks noGrp="1"/>
          </p:cNvSpPr>
          <p:nvPr>
            <p:ph type="subTitle" idx="1"/>
          </p:nvPr>
        </p:nvSpPr>
        <p:spPr/>
        <p:txBody>
          <a:bodyPr/>
          <a:lstStyle/>
          <a:p>
            <a:r>
              <a:rPr lang="en-US" dirty="0"/>
              <a:t>From the Joint Interim Health and Human Services Committee Meetings</a:t>
            </a:r>
          </a:p>
          <a:p>
            <a:r>
              <a:rPr lang="en-US" dirty="0"/>
              <a:t>February 17</a:t>
            </a:r>
            <a:r>
              <a:rPr lang="en-US" baseline="30000" dirty="0"/>
              <a:t>th</a:t>
            </a:r>
            <a:r>
              <a:rPr lang="en-US" dirty="0"/>
              <a:t> and March 24th 2022</a:t>
            </a:r>
          </a:p>
        </p:txBody>
      </p:sp>
    </p:spTree>
    <p:extLst>
      <p:ext uri="{BB962C8B-B14F-4D97-AF65-F5344CB8AC3E}">
        <p14:creationId xmlns:p14="http://schemas.microsoft.com/office/powerpoint/2010/main" val="3858395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a:bodyPr>
          <a:lstStyle/>
          <a:p>
            <a:r>
              <a:rPr lang="en-US" dirty="0"/>
              <a:t>Join Interim Standing Meeting HHS Recommendations – February 17th</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i="0" dirty="0">
                <a:solidFill>
                  <a:srgbClr val="000000"/>
                </a:solidFill>
                <a:effectLst/>
                <a:latin typeface="Arial" panose="020B0604020202020204" pitchFamily="34" charset="0"/>
              </a:rPr>
              <a:t>Medication Assisted Treatment</a:t>
            </a:r>
          </a:p>
          <a:p>
            <a:pPr>
              <a:lnSpc>
                <a:spcPct val="100000"/>
              </a:lnSpc>
              <a:spcBef>
                <a:spcPts val="800"/>
              </a:spcBef>
            </a:pPr>
            <a:r>
              <a:rPr lang="en-US" sz="1400" b="0" i="0" dirty="0">
                <a:solidFill>
                  <a:srgbClr val="000000"/>
                </a:solidFill>
                <a:effectLst/>
                <a:latin typeface="Arial" panose="020B0604020202020204" pitchFamily="34" charset="0"/>
              </a:rPr>
              <a:t>To expand access to MAT and recovery supports for OUD limit barriers to individuals seeking treatment regardless of the ability to pay, encourage the use of hub and spoke systems, as well as recovery support.</a:t>
            </a:r>
          </a:p>
          <a:p>
            <a:pPr>
              <a:lnSpc>
                <a:spcPct val="100000"/>
              </a:lnSpc>
              <a:spcBef>
                <a:spcPts val="800"/>
              </a:spcBef>
            </a:pPr>
            <a:r>
              <a:rPr lang="en-US" sz="1400" dirty="0">
                <a:solidFill>
                  <a:srgbClr val="000000"/>
                </a:solidFill>
                <a:latin typeface="Arial" panose="020B0604020202020204" pitchFamily="34" charset="0"/>
              </a:rPr>
              <a:t>Emphasize that the decision to initiate and maintain MAT should be made collaboratively between the individual and provider and not court systems.</a:t>
            </a:r>
          </a:p>
          <a:p>
            <a:pPr>
              <a:lnSpc>
                <a:spcPct val="100000"/>
              </a:lnSpc>
              <a:spcBef>
                <a:spcPts val="800"/>
              </a:spcBef>
            </a:pPr>
            <a:r>
              <a:rPr lang="en-US" sz="1400" b="0" i="0" dirty="0">
                <a:solidFill>
                  <a:srgbClr val="000000"/>
                </a:solidFill>
                <a:effectLst/>
                <a:latin typeface="Arial" panose="020B0604020202020204" pitchFamily="34" charset="0"/>
              </a:rPr>
              <a:t>Establish a bridge MAT program in emergency departments.</a:t>
            </a:r>
            <a:endParaRPr lang="en-US" sz="1800" dirty="0"/>
          </a:p>
          <a:p>
            <a:pPr fontAlgn="t"/>
            <a:r>
              <a:rPr lang="en-US" sz="1400" b="0" i="0" u="none" strike="noStrike" dirty="0">
                <a:solidFill>
                  <a:srgbClr val="000000"/>
                </a:solidFill>
                <a:effectLst/>
                <a:latin typeface="Arial" panose="020B0604020202020204" pitchFamily="34" charset="0"/>
              </a:rPr>
              <a:t>Encourage waivered prescribers to prescribe by providing incentives.</a:t>
            </a:r>
            <a:endParaRPr lang="en-US" sz="1400" dirty="0">
              <a:solidFill>
                <a:srgbClr val="000000"/>
              </a:solidFill>
              <a:latin typeface="Arial" panose="020B0604020202020204" pitchFamily="34" charset="0"/>
            </a:endParaRPr>
          </a:p>
          <a:p>
            <a:r>
              <a:rPr lang="en-US" sz="1400" dirty="0">
                <a:solidFill>
                  <a:srgbClr val="000000"/>
                </a:solidFill>
                <a:latin typeface="Arial" panose="020B0604020202020204" pitchFamily="34" charset="0"/>
              </a:rPr>
              <a:t>Use and promote telehealth for MAT, considering the modifications that have been made under the emergency policies.</a:t>
            </a:r>
          </a:p>
          <a:p>
            <a:pPr marL="45720" indent="0">
              <a:buNone/>
            </a:pPr>
            <a:r>
              <a:rPr lang="en-US" sz="1400" b="1" dirty="0">
                <a:solidFill>
                  <a:srgbClr val="000000"/>
                </a:solidFill>
                <a:latin typeface="Arial" panose="020B0604020202020204" pitchFamily="34" charset="0"/>
              </a:rPr>
              <a:t>Hub and Spoke Model</a:t>
            </a:r>
          </a:p>
          <a:p>
            <a:pPr>
              <a:lnSpc>
                <a:spcPct val="100000"/>
              </a:lnSpc>
              <a:spcBef>
                <a:spcPts val="800"/>
              </a:spcBef>
            </a:pPr>
            <a:r>
              <a:rPr lang="en-US" sz="1400" dirty="0">
                <a:solidFill>
                  <a:srgbClr val="000000"/>
                </a:solidFill>
                <a:latin typeface="Arial" panose="020B0604020202020204" pitchFamily="34" charset="0"/>
              </a:rPr>
              <a:t>Consider the parity in coverage and participation in a statewide hub-and-spoke model across all payers with limitations on fail-first treatment options, prior authorization, and coverage limits.</a:t>
            </a:r>
          </a:p>
          <a:p>
            <a:pPr marL="45720" indent="0">
              <a:lnSpc>
                <a:spcPct val="100000"/>
              </a:lnSpc>
              <a:spcBef>
                <a:spcPts val="800"/>
              </a:spcBef>
              <a:buNone/>
            </a:pPr>
            <a:r>
              <a:rPr lang="en-US" sz="1400" b="1" dirty="0">
                <a:solidFill>
                  <a:srgbClr val="000000"/>
                </a:solidFill>
                <a:latin typeface="Arial" panose="020B0604020202020204" pitchFamily="34" charset="0"/>
              </a:rPr>
              <a:t>Service Delivery Design</a:t>
            </a:r>
          </a:p>
          <a:p>
            <a:pPr>
              <a:lnSpc>
                <a:spcPct val="100000"/>
              </a:lnSpc>
              <a:spcBef>
                <a:spcPts val="800"/>
              </a:spcBef>
            </a:pPr>
            <a:r>
              <a:rPr lang="en-US" sz="1400" dirty="0">
                <a:solidFill>
                  <a:srgbClr val="000000"/>
                </a:solidFill>
                <a:latin typeface="Arial" panose="020B0604020202020204" pitchFamily="34" charset="0"/>
              </a:rPr>
              <a:t>Engage individuals with lived experience in programming design considerations.</a:t>
            </a:r>
          </a:p>
          <a:p>
            <a:r>
              <a:rPr lang="en-US" sz="1400" b="0" i="0" dirty="0">
                <a:solidFill>
                  <a:srgbClr val="000000"/>
                </a:solidFill>
                <a:effectLst/>
                <a:latin typeface="Arial" panose="020B0604020202020204" pitchFamily="34" charset="0"/>
              </a:rPr>
              <a:t>Implement follow ups and referrals to support and care; linkage of care for incarcerated, court involved individuals and pregnant women with OUD.</a:t>
            </a:r>
            <a:endParaRPr lang="en-US" sz="1800" dirty="0"/>
          </a:p>
        </p:txBody>
      </p:sp>
    </p:spTree>
    <p:extLst>
      <p:ext uri="{BB962C8B-B14F-4D97-AF65-F5344CB8AC3E}">
        <p14:creationId xmlns:p14="http://schemas.microsoft.com/office/powerpoint/2010/main" val="1526402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a:bodyPr>
          <a:lstStyle/>
          <a:p>
            <a:r>
              <a:rPr lang="en-US" dirty="0"/>
              <a:t>Join Interim Standing Meeting HHS Recommendations – March 24th</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i="0" dirty="0">
                <a:solidFill>
                  <a:srgbClr val="000000"/>
                </a:solidFill>
                <a:effectLst/>
                <a:latin typeface="Arial" panose="020B0604020202020204" pitchFamily="34" charset="0"/>
              </a:rPr>
              <a:t>Workforce</a:t>
            </a:r>
          </a:p>
          <a:p>
            <a:pPr>
              <a:lnSpc>
                <a:spcPct val="100000"/>
              </a:lnSpc>
              <a:spcBef>
                <a:spcPts val="800"/>
              </a:spcBef>
            </a:pPr>
            <a:r>
              <a:rPr lang="en-US" sz="1400" b="0" i="0" dirty="0">
                <a:solidFill>
                  <a:srgbClr val="000000"/>
                </a:solidFill>
                <a:effectLst/>
                <a:latin typeface="Arial" panose="020B0604020202020204" pitchFamily="34" charset="0"/>
              </a:rPr>
              <a:t>More mental health professionals and SUD professionals to work side by side with us in our schools. We need to enable our educators to build their own capacity to address psychological first aid of students</a:t>
            </a:r>
          </a:p>
          <a:p>
            <a:pPr>
              <a:lnSpc>
                <a:spcPct val="100000"/>
              </a:lnSpc>
              <a:spcBef>
                <a:spcPts val="800"/>
              </a:spcBef>
            </a:pPr>
            <a:r>
              <a:rPr lang="en-US" sz="1400" dirty="0">
                <a:solidFill>
                  <a:srgbClr val="000000"/>
                </a:solidFill>
                <a:latin typeface="Arial" panose="020B0604020202020204" pitchFamily="34" charset="0"/>
              </a:rPr>
              <a:t>Provide educational opportunities to increase competency of clinicians providing adolescent care</a:t>
            </a:r>
          </a:p>
          <a:p>
            <a:pPr>
              <a:lnSpc>
                <a:spcPct val="100000"/>
              </a:lnSpc>
              <a:spcBef>
                <a:spcPts val="800"/>
              </a:spcBef>
            </a:pPr>
            <a:r>
              <a:rPr lang="en-US" sz="1400" dirty="0">
                <a:solidFill>
                  <a:srgbClr val="000000"/>
                </a:solidFill>
                <a:latin typeface="Arial" panose="020B0604020202020204" pitchFamily="34" charset="0"/>
              </a:rPr>
              <a:t>Provide educational opportunities to increase programmatic implementation of evidence-based services is critical to develop person centered care for adolescents </a:t>
            </a:r>
          </a:p>
          <a:p>
            <a:pPr fontAlgn="t"/>
            <a:r>
              <a:rPr lang="en-US" sz="1400" b="0" i="0" u="none" strike="noStrike" dirty="0">
                <a:solidFill>
                  <a:srgbClr val="000000"/>
                </a:solidFill>
                <a:effectLst/>
                <a:latin typeface="Arial" panose="020B0604020202020204" pitchFamily="34" charset="0"/>
              </a:rPr>
              <a:t>Investment of behavioral health workforce, mitigating the stress &amp; burnout covid-19 has caused .</a:t>
            </a:r>
            <a:endParaRPr lang="en-US" sz="1400" dirty="0">
              <a:solidFill>
                <a:srgbClr val="000000"/>
              </a:solidFill>
              <a:latin typeface="Arial" panose="020B0604020202020204" pitchFamily="34" charset="0"/>
            </a:endParaRPr>
          </a:p>
          <a:p>
            <a:r>
              <a:rPr lang="en-US" sz="1400" dirty="0">
                <a:solidFill>
                  <a:srgbClr val="000000"/>
                </a:solidFill>
                <a:latin typeface="Arial" panose="020B0604020202020204" pitchFamily="34" charset="0"/>
              </a:rPr>
              <a:t>Use and promote telehealth for MAT, considering the modifications that have been made under the emergency policies.</a:t>
            </a:r>
          </a:p>
          <a:p>
            <a:r>
              <a:rPr lang="en-US" sz="1400" dirty="0">
                <a:solidFill>
                  <a:srgbClr val="000000"/>
                </a:solidFill>
                <a:latin typeface="Arial" panose="020B0604020202020204" pitchFamily="34" charset="0"/>
              </a:rPr>
              <a:t>Surgeon General Recommendation: Expand and support the mental health workforce. </a:t>
            </a:r>
          </a:p>
          <a:p>
            <a:r>
              <a:rPr lang="en-US" sz="1400" dirty="0">
                <a:solidFill>
                  <a:srgbClr val="000000"/>
                </a:solidFill>
                <a:latin typeface="Arial" panose="020B0604020202020204" pitchFamily="34" charset="0"/>
              </a:rPr>
              <a:t>DHHS Policy Recommendation: Consider radical changes to recruitment retention, and compensation of state frontline health care workers. </a:t>
            </a:r>
          </a:p>
          <a:p>
            <a:pPr marL="45720" indent="0">
              <a:buNone/>
            </a:pPr>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49348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fontScale="90000"/>
          </a:bodyPr>
          <a:lstStyle/>
          <a:p>
            <a:r>
              <a:rPr lang="en-US" dirty="0"/>
              <a:t>Join Interim Standing Meeting HHS Recommendations – March 24</a:t>
            </a:r>
            <a:r>
              <a:rPr lang="en-US" baseline="30000" dirty="0"/>
              <a:t>th</a:t>
            </a:r>
            <a:r>
              <a:rPr lang="en-US" dirty="0"/>
              <a:t> Cont’d</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dirty="0">
                <a:solidFill>
                  <a:srgbClr val="000000"/>
                </a:solidFill>
                <a:latin typeface="Arial" panose="020B0604020202020204" pitchFamily="34" charset="0"/>
              </a:rPr>
              <a:t>Service Delivery Design</a:t>
            </a:r>
          </a:p>
          <a:p>
            <a:pPr>
              <a:lnSpc>
                <a:spcPct val="100000"/>
              </a:lnSpc>
              <a:spcBef>
                <a:spcPts val="800"/>
              </a:spcBef>
            </a:pPr>
            <a:r>
              <a:rPr lang="en-US" sz="1400" dirty="0">
                <a:solidFill>
                  <a:srgbClr val="000000"/>
                </a:solidFill>
                <a:latin typeface="Arial" panose="020B0604020202020204" pitchFamily="34" charset="0"/>
              </a:rPr>
              <a:t>Co-located integrated supports in school settings</a:t>
            </a:r>
            <a:r>
              <a:rPr lang="en-US" sz="1400" b="0" i="0" dirty="0">
                <a:solidFill>
                  <a:srgbClr val="000000"/>
                </a:solidFill>
                <a:effectLst/>
                <a:latin typeface="Arial" panose="020B0604020202020204" pitchFamily="34" charset="0"/>
              </a:rPr>
              <a:t>.</a:t>
            </a:r>
          </a:p>
          <a:p>
            <a:pPr>
              <a:lnSpc>
                <a:spcPct val="100000"/>
              </a:lnSpc>
              <a:spcBef>
                <a:spcPts val="800"/>
              </a:spcBef>
            </a:pPr>
            <a:r>
              <a:rPr lang="en-US" sz="1400" dirty="0">
                <a:solidFill>
                  <a:srgbClr val="000000"/>
                </a:solidFill>
                <a:latin typeface="Arial" panose="020B0604020202020204" pitchFamily="34" charset="0"/>
              </a:rPr>
              <a:t>Employ safety checks within our mobile crisis teams through technology. </a:t>
            </a:r>
          </a:p>
          <a:p>
            <a:pPr>
              <a:lnSpc>
                <a:spcPct val="100000"/>
              </a:lnSpc>
              <a:spcBef>
                <a:spcPts val="800"/>
              </a:spcBef>
            </a:pPr>
            <a:r>
              <a:rPr lang="en-US" sz="1400" dirty="0">
                <a:solidFill>
                  <a:srgbClr val="000000"/>
                </a:solidFill>
                <a:latin typeface="Arial" panose="020B0604020202020204" pitchFamily="34" charset="0"/>
              </a:rPr>
              <a:t>The children’s mobile crisis needs to have increased use, explore co-response models to have true para response professionals, and we need to increase the robustness of caseworker training.</a:t>
            </a:r>
          </a:p>
          <a:p>
            <a:pPr>
              <a:lnSpc>
                <a:spcPct val="100000"/>
              </a:lnSpc>
              <a:spcBef>
                <a:spcPts val="800"/>
              </a:spcBef>
            </a:pPr>
            <a:r>
              <a:rPr lang="en-US" sz="1400" dirty="0">
                <a:solidFill>
                  <a:srgbClr val="000000"/>
                </a:solidFill>
                <a:latin typeface="Arial" panose="020B0604020202020204" pitchFamily="34" charset="0"/>
              </a:rPr>
              <a:t>Intensive in-home services, peer-operated respite care, short term residential facilities. Right now, there is no crisis stabilization unit for adolescents in the state of Nevada. We are short acute psychiatric beds for northern and rural NV specifically, intermediate care facilities, and psychiatric residential treatment facilities. </a:t>
            </a:r>
          </a:p>
          <a:p>
            <a:pPr>
              <a:lnSpc>
                <a:spcPct val="100000"/>
              </a:lnSpc>
              <a:spcBef>
                <a:spcPts val="800"/>
              </a:spcBef>
            </a:pPr>
            <a:r>
              <a:rPr lang="en-US" sz="1400" dirty="0">
                <a:solidFill>
                  <a:srgbClr val="000000"/>
                </a:solidFill>
                <a:latin typeface="Arial" panose="020B0604020202020204" pitchFamily="34" charset="0"/>
              </a:rPr>
              <a:t>More specialized services; our services and service delivery systems are aimed specifically to include all youth and youth with disabilities. </a:t>
            </a:r>
          </a:p>
          <a:p>
            <a:pPr>
              <a:lnSpc>
                <a:spcPct val="100000"/>
              </a:lnSpc>
              <a:spcBef>
                <a:spcPts val="800"/>
              </a:spcBef>
            </a:pPr>
            <a:r>
              <a:rPr lang="en-US" sz="1400" dirty="0">
                <a:solidFill>
                  <a:srgbClr val="000000"/>
                </a:solidFill>
                <a:latin typeface="Arial" panose="020B0604020202020204" pitchFamily="34" charset="0"/>
              </a:rPr>
              <a:t>There are few beds in the state that will take youth with developmental disabilities, we have to figure out how to make appropriate 24-hour placements. More intensive in-home services, foster care, intensive service coordination</a:t>
            </a:r>
          </a:p>
          <a:p>
            <a:pPr>
              <a:lnSpc>
                <a:spcPct val="100000"/>
              </a:lnSpc>
              <a:spcBef>
                <a:spcPts val="800"/>
              </a:spcBef>
            </a:pPr>
            <a:r>
              <a:rPr lang="en-US" sz="1400" dirty="0">
                <a:solidFill>
                  <a:srgbClr val="000000"/>
                </a:solidFill>
                <a:latin typeface="Arial" panose="020B0604020202020204" pitchFamily="34" charset="0"/>
              </a:rPr>
              <a:t>Residential interventions </a:t>
            </a:r>
          </a:p>
          <a:p>
            <a:pPr lvl="1">
              <a:lnSpc>
                <a:spcPct val="100000"/>
              </a:lnSpc>
              <a:spcBef>
                <a:spcPts val="800"/>
              </a:spcBef>
            </a:pPr>
            <a:r>
              <a:rPr lang="en-US" sz="1200" dirty="0">
                <a:solidFill>
                  <a:srgbClr val="000000"/>
                </a:solidFill>
                <a:latin typeface="Arial" panose="020B0604020202020204" pitchFamily="34" charset="0"/>
              </a:rPr>
              <a:t>Have a group of oversight with people who know the best practices in residential interventions</a:t>
            </a:r>
          </a:p>
          <a:p>
            <a:pPr lvl="1">
              <a:lnSpc>
                <a:spcPct val="100000"/>
              </a:lnSpc>
              <a:spcBef>
                <a:spcPts val="800"/>
              </a:spcBef>
            </a:pPr>
            <a:r>
              <a:rPr lang="en-US" sz="1200" dirty="0">
                <a:solidFill>
                  <a:srgbClr val="000000"/>
                </a:solidFill>
                <a:latin typeface="Arial" panose="020B0604020202020204" pitchFamily="34" charset="0"/>
              </a:rPr>
              <a:t>We must have connections to communities, families, and aftercare when they are still in a residential intervention </a:t>
            </a:r>
          </a:p>
          <a:p>
            <a:pPr>
              <a:lnSpc>
                <a:spcPct val="100000"/>
              </a:lnSpc>
              <a:spcBef>
                <a:spcPts val="800"/>
              </a:spcBef>
            </a:pPr>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63895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55C4-3DE7-40E8-8CE1-35205CB6C7D2}"/>
              </a:ext>
            </a:extLst>
          </p:cNvPr>
          <p:cNvSpPr>
            <a:spLocks noGrp="1"/>
          </p:cNvSpPr>
          <p:nvPr>
            <p:ph type="title"/>
          </p:nvPr>
        </p:nvSpPr>
        <p:spPr/>
        <p:txBody>
          <a:bodyPr/>
          <a:lstStyle/>
          <a:p>
            <a:r>
              <a:rPr lang="en-US" dirty="0"/>
              <a:t>1. Call to Order and Roll Call to Establish Quorum </a:t>
            </a:r>
          </a:p>
        </p:txBody>
      </p:sp>
      <p:graphicFrame>
        <p:nvGraphicFramePr>
          <p:cNvPr id="3" name="Table 2">
            <a:extLst>
              <a:ext uri="{FF2B5EF4-FFF2-40B4-BE49-F238E27FC236}">
                <a16:creationId xmlns:a16="http://schemas.microsoft.com/office/drawing/2014/main" id="{81CF8931-C970-4B40-9B30-4B4A5FA24F24}"/>
              </a:ext>
            </a:extLst>
          </p:cNvPr>
          <p:cNvGraphicFramePr>
            <a:graphicFrameLocks noGrp="1"/>
          </p:cNvGraphicFramePr>
          <p:nvPr>
            <p:extLst>
              <p:ext uri="{D42A27DB-BD31-4B8C-83A1-F6EECF244321}">
                <p14:modId xmlns:p14="http://schemas.microsoft.com/office/powerpoint/2010/main" val="3081595643"/>
              </p:ext>
            </p:extLst>
          </p:nvPr>
        </p:nvGraphicFramePr>
        <p:xfrm>
          <a:off x="1441175" y="2216426"/>
          <a:ext cx="9173816" cy="3775254"/>
        </p:xfrm>
        <a:graphic>
          <a:graphicData uri="http://schemas.openxmlformats.org/drawingml/2006/table">
            <a:tbl>
              <a:tblPr firstRow="1" firstCol="1" bandRow="1">
                <a:tableStyleId>{1E171933-4619-4E11-9A3F-F7608DF75F80}</a:tableStyleId>
              </a:tblPr>
              <a:tblGrid>
                <a:gridCol w="3347707">
                  <a:extLst>
                    <a:ext uri="{9D8B030D-6E8A-4147-A177-3AD203B41FA5}">
                      <a16:colId xmlns:a16="http://schemas.microsoft.com/office/drawing/2014/main" val="4043519435"/>
                    </a:ext>
                  </a:extLst>
                </a:gridCol>
                <a:gridCol w="3118116">
                  <a:extLst>
                    <a:ext uri="{9D8B030D-6E8A-4147-A177-3AD203B41FA5}">
                      <a16:colId xmlns:a16="http://schemas.microsoft.com/office/drawing/2014/main" val="2358683538"/>
                    </a:ext>
                  </a:extLst>
                </a:gridCol>
                <a:gridCol w="2707993">
                  <a:extLst>
                    <a:ext uri="{9D8B030D-6E8A-4147-A177-3AD203B41FA5}">
                      <a16:colId xmlns:a16="http://schemas.microsoft.com/office/drawing/2014/main" val="4028588633"/>
                    </a:ext>
                  </a:extLst>
                </a:gridCol>
              </a:tblGrid>
              <a:tr h="395229">
                <a:tc>
                  <a:txBody>
                    <a:bodyPr/>
                    <a:lstStyle/>
                    <a:p>
                      <a:pPr marL="0" marR="0" algn="ctr">
                        <a:lnSpc>
                          <a:spcPct val="107000"/>
                        </a:lnSpc>
                        <a:spcBef>
                          <a:spcPts val="0"/>
                        </a:spcBef>
                        <a:spcAft>
                          <a:spcPts val="0"/>
                        </a:spcAft>
                      </a:pPr>
                      <a:r>
                        <a:rPr lang="en-US" sz="1800" dirty="0">
                          <a:effectLst/>
                        </a:rPr>
                        <a:t>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SURG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Committee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4585303"/>
                  </a:ext>
                </a:extLst>
              </a:tr>
              <a:tr h="395229">
                <a:tc>
                  <a:txBody>
                    <a:bodyPr/>
                    <a:lstStyle/>
                    <a:p>
                      <a:pPr marL="0" marR="0">
                        <a:lnSpc>
                          <a:spcPct val="107000"/>
                        </a:lnSpc>
                        <a:spcBef>
                          <a:spcPts val="0"/>
                        </a:spcBef>
                        <a:spcAft>
                          <a:spcPts val="0"/>
                        </a:spcAft>
                      </a:pPr>
                      <a:r>
                        <a:rPr lang="en-US" sz="1800" dirty="0">
                          <a:effectLst/>
                        </a:rPr>
                        <a:t>Assemblywoman Claire Thomas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Assembly Member Appointee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Chair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4205058"/>
                  </a:ext>
                </a:extLst>
              </a:tr>
              <a:tr h="395229">
                <a:tc>
                  <a:txBody>
                    <a:bodyPr/>
                    <a:lstStyle/>
                    <a:p>
                      <a:pPr marL="0" marR="0">
                        <a:lnSpc>
                          <a:spcPct val="107000"/>
                        </a:lnSpc>
                        <a:spcBef>
                          <a:spcPts val="0"/>
                        </a:spcBef>
                        <a:spcAft>
                          <a:spcPts val="0"/>
                        </a:spcAft>
                      </a:pPr>
                      <a:r>
                        <a:rPr lang="en-US" sz="1800" dirty="0">
                          <a:effectLst/>
                        </a:rPr>
                        <a:t>Chelsi Cheatom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Harm Reduction 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0112125"/>
                  </a:ext>
                </a:extLst>
              </a:tr>
              <a:tr h="810911">
                <a:tc>
                  <a:txBody>
                    <a:bodyPr/>
                    <a:lstStyle/>
                    <a:p>
                      <a:pPr marL="0" marR="0">
                        <a:lnSpc>
                          <a:spcPct val="107000"/>
                        </a:lnSpc>
                        <a:spcBef>
                          <a:spcPts val="0"/>
                        </a:spcBef>
                        <a:spcAft>
                          <a:spcPts val="0"/>
                        </a:spcAft>
                      </a:pPr>
                      <a:r>
                        <a:rPr lang="en-US" sz="1800" dirty="0">
                          <a:effectLst/>
                        </a:rPr>
                        <a:t>Dr. Lesley Dickson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Healthcare Provider with SUD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6842450"/>
                  </a:ext>
                </a:extLst>
              </a:tr>
              <a:tr h="395229">
                <a:tc>
                  <a:txBody>
                    <a:bodyPr/>
                    <a:lstStyle/>
                    <a:p>
                      <a:pPr marL="0" marR="0">
                        <a:lnSpc>
                          <a:spcPct val="107000"/>
                        </a:lnSpc>
                        <a:spcBef>
                          <a:spcPts val="0"/>
                        </a:spcBef>
                        <a:spcAft>
                          <a:spcPts val="0"/>
                        </a:spcAft>
                      </a:pPr>
                      <a:r>
                        <a:rPr lang="en-US" sz="1800">
                          <a:effectLst/>
                        </a:rPr>
                        <a:t>Jeffrey Iverson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Person in Recovery from an SUD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334636"/>
                  </a:ext>
                </a:extLst>
              </a:tr>
              <a:tr h="810911">
                <a:tc>
                  <a:txBody>
                    <a:bodyPr/>
                    <a:lstStyle/>
                    <a:p>
                      <a:pPr marL="0" marR="0">
                        <a:lnSpc>
                          <a:spcPct val="107000"/>
                        </a:lnSpc>
                        <a:spcBef>
                          <a:spcPts val="0"/>
                        </a:spcBef>
                        <a:spcAft>
                          <a:spcPts val="0"/>
                        </a:spcAft>
                      </a:pPr>
                      <a:r>
                        <a:rPr lang="en-US" sz="1800">
                          <a:effectLst/>
                        </a:rPr>
                        <a:t>Lisa Lee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Urban Human Services (Washoe County)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7406610"/>
                  </a:ext>
                </a:extLst>
              </a:tr>
              <a:tr h="395229">
                <a:tc>
                  <a:txBody>
                    <a:bodyPr/>
                    <a:lstStyle/>
                    <a:p>
                      <a:pPr marL="0" marR="0">
                        <a:lnSpc>
                          <a:spcPct val="107000"/>
                        </a:lnSpc>
                        <a:spcBef>
                          <a:spcPts val="0"/>
                        </a:spcBef>
                        <a:spcAft>
                          <a:spcPts val="0"/>
                        </a:spcAft>
                      </a:pPr>
                      <a:r>
                        <a:rPr lang="en-US" sz="1800">
                          <a:effectLst/>
                        </a:rPr>
                        <a:t>Steve Shell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Hospital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5656092"/>
                  </a:ext>
                </a:extLst>
              </a:tr>
            </a:tbl>
          </a:graphicData>
        </a:graphic>
      </p:graphicFrame>
    </p:spTree>
    <p:extLst>
      <p:ext uri="{BB962C8B-B14F-4D97-AF65-F5344CB8AC3E}">
        <p14:creationId xmlns:p14="http://schemas.microsoft.com/office/powerpoint/2010/main" val="3878042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fontScale="90000"/>
          </a:bodyPr>
          <a:lstStyle/>
          <a:p>
            <a:r>
              <a:rPr lang="en-US" dirty="0"/>
              <a:t>Join Interim Standing Meeting HHS Recommendations – March 24</a:t>
            </a:r>
            <a:r>
              <a:rPr lang="en-US" baseline="30000" dirty="0"/>
              <a:t>th</a:t>
            </a:r>
            <a:r>
              <a:rPr lang="en-US" dirty="0"/>
              <a:t> Cont’d</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dirty="0">
                <a:solidFill>
                  <a:srgbClr val="000000"/>
                </a:solidFill>
                <a:latin typeface="Arial" panose="020B0604020202020204" pitchFamily="34" charset="0"/>
              </a:rPr>
              <a:t>Service Delivery Design</a:t>
            </a:r>
          </a:p>
          <a:p>
            <a:pPr>
              <a:lnSpc>
                <a:spcPct val="100000"/>
              </a:lnSpc>
              <a:spcBef>
                <a:spcPts val="800"/>
              </a:spcBef>
            </a:pPr>
            <a:r>
              <a:rPr lang="en-US" sz="1400" dirty="0">
                <a:solidFill>
                  <a:srgbClr val="000000"/>
                </a:solidFill>
                <a:latin typeface="Arial" panose="020B0604020202020204" pitchFamily="34" charset="0"/>
              </a:rPr>
              <a:t>Significantly increased capacity is needed for intensive care coordination to facilitate transitions and to divert youth a risk of higher level of care and/or system involvement</a:t>
            </a:r>
          </a:p>
          <a:p>
            <a:pPr lvl="1">
              <a:lnSpc>
                <a:spcPct val="100000"/>
              </a:lnSpc>
              <a:spcBef>
                <a:spcPts val="800"/>
              </a:spcBef>
            </a:pPr>
            <a:r>
              <a:rPr lang="en-US" sz="1200" dirty="0">
                <a:solidFill>
                  <a:srgbClr val="000000"/>
                </a:solidFill>
                <a:latin typeface="Arial" panose="020B0604020202020204" pitchFamily="34" charset="0"/>
              </a:rPr>
              <a:t>Surgeon General Recommendation: Support the mental health needs of youth involved in the juvenile justice system. </a:t>
            </a:r>
          </a:p>
          <a:p>
            <a:pPr lvl="1">
              <a:lnSpc>
                <a:spcPct val="100000"/>
              </a:lnSpc>
              <a:spcBef>
                <a:spcPts val="800"/>
              </a:spcBef>
            </a:pPr>
            <a:r>
              <a:rPr lang="en-US" sz="1200" dirty="0">
                <a:solidFill>
                  <a:srgbClr val="000000"/>
                </a:solidFill>
                <a:latin typeface="Arial" panose="020B0604020202020204" pitchFamily="34" charset="0"/>
              </a:rPr>
              <a:t>Surgeon General Recommendation: Support the mental health needs of youth in the child welfare system.</a:t>
            </a:r>
          </a:p>
          <a:p>
            <a:pPr lvl="1">
              <a:lnSpc>
                <a:spcPct val="100000"/>
              </a:lnSpc>
              <a:spcBef>
                <a:spcPts val="800"/>
              </a:spcBef>
            </a:pPr>
            <a:r>
              <a:rPr lang="en-US" sz="1200" dirty="0">
                <a:solidFill>
                  <a:srgbClr val="000000"/>
                </a:solidFill>
                <a:latin typeface="Arial" panose="020B0604020202020204" pitchFamily="34" charset="0"/>
              </a:rPr>
              <a:t>DHHS Policy Recommendation: Fully support alternative funding and service delivery models for intensive care coordination. </a:t>
            </a:r>
          </a:p>
          <a:p>
            <a:pPr>
              <a:lnSpc>
                <a:spcPct val="100000"/>
              </a:lnSpc>
              <a:spcBef>
                <a:spcPts val="800"/>
              </a:spcBef>
            </a:pPr>
            <a:r>
              <a:rPr lang="en-US" sz="1400" dirty="0">
                <a:solidFill>
                  <a:srgbClr val="000000"/>
                </a:solidFill>
                <a:latin typeface="Arial" panose="020B0604020202020204" pitchFamily="34" charset="0"/>
              </a:rPr>
              <a:t>DHHS Policy Recommendation: Expand clinical quality oversight of residential care systems, and fully support any necessary remediation or expansion efforts at facilities. </a:t>
            </a:r>
          </a:p>
          <a:p>
            <a:pPr>
              <a:lnSpc>
                <a:spcPct val="100000"/>
              </a:lnSpc>
              <a:spcBef>
                <a:spcPts val="800"/>
              </a:spcBef>
            </a:pPr>
            <a:r>
              <a:rPr lang="en-US" sz="1400" dirty="0">
                <a:solidFill>
                  <a:srgbClr val="000000"/>
                </a:solidFill>
                <a:latin typeface="Arial" panose="020B0604020202020204" pitchFamily="34" charset="0"/>
              </a:rPr>
              <a:t>To get ahead of the curve or to anticipate needs, we should be working on implementing a state plan/infrastructure for pediatric disaster behavioral health response and recovery as well as general hospital consultation-liaison services. We need to put more effort in youth substance use disorder services.</a:t>
            </a:r>
          </a:p>
          <a:p>
            <a:pPr>
              <a:lnSpc>
                <a:spcPct val="100000"/>
              </a:lnSpc>
              <a:spcBef>
                <a:spcPts val="800"/>
              </a:spcBef>
            </a:pPr>
            <a:r>
              <a:rPr lang="en-US" sz="1400" dirty="0">
                <a:solidFill>
                  <a:srgbClr val="000000"/>
                </a:solidFill>
                <a:latin typeface="Arial" panose="020B0604020202020204" pitchFamily="34" charset="0"/>
              </a:rPr>
              <a:t>Increase timely data collection and research to identify and respond to youth mental health needs more rapidly--All of these are sourced from a perspective of community resiliency-based solutions </a:t>
            </a:r>
          </a:p>
          <a:p>
            <a:pPr>
              <a:lnSpc>
                <a:spcPct val="100000"/>
              </a:lnSpc>
              <a:spcBef>
                <a:spcPts val="800"/>
              </a:spcBef>
            </a:pPr>
            <a:endParaRPr lang="en-US" sz="1400" dirty="0">
              <a:solidFill>
                <a:srgbClr val="000000"/>
              </a:solidFill>
              <a:latin typeface="Arial" panose="020B0604020202020204" pitchFamily="34" charset="0"/>
            </a:endParaRPr>
          </a:p>
          <a:p>
            <a:pPr>
              <a:lnSpc>
                <a:spcPct val="100000"/>
              </a:lnSpc>
              <a:spcBef>
                <a:spcPts val="800"/>
              </a:spcBef>
            </a:pPr>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65447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fontScale="90000"/>
          </a:bodyPr>
          <a:lstStyle/>
          <a:p>
            <a:r>
              <a:rPr lang="en-US" dirty="0"/>
              <a:t>Join Interim Standing Meeting HHS Recommendations – March 24</a:t>
            </a:r>
            <a:r>
              <a:rPr lang="en-US" baseline="30000" dirty="0"/>
              <a:t>th</a:t>
            </a:r>
            <a:r>
              <a:rPr lang="en-US" dirty="0"/>
              <a:t> Cont’d</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dirty="0">
                <a:solidFill>
                  <a:srgbClr val="000000"/>
                </a:solidFill>
                <a:latin typeface="Arial" panose="020B0604020202020204" pitchFamily="34" charset="0"/>
              </a:rPr>
              <a:t>Funding</a:t>
            </a:r>
          </a:p>
          <a:p>
            <a:pPr>
              <a:lnSpc>
                <a:spcPct val="100000"/>
              </a:lnSpc>
              <a:spcBef>
                <a:spcPts val="800"/>
              </a:spcBef>
            </a:pPr>
            <a:r>
              <a:rPr lang="en-US" sz="1400" dirty="0">
                <a:solidFill>
                  <a:srgbClr val="000000"/>
                </a:solidFill>
                <a:latin typeface="Arial" panose="020B0604020202020204" pitchFamily="34" charset="0"/>
              </a:rPr>
              <a:t>Including federal funding for access to services</a:t>
            </a:r>
          </a:p>
          <a:p>
            <a:pPr>
              <a:lnSpc>
                <a:spcPct val="100000"/>
              </a:lnSpc>
              <a:spcBef>
                <a:spcPts val="800"/>
              </a:spcBef>
            </a:pPr>
            <a:r>
              <a:rPr lang="en-US" sz="1400" dirty="0">
                <a:solidFill>
                  <a:srgbClr val="000000"/>
                </a:solidFill>
                <a:latin typeface="Arial" panose="020B0604020202020204" pitchFamily="34" charset="0"/>
              </a:rPr>
              <a:t>School based mental health</a:t>
            </a:r>
          </a:p>
          <a:p>
            <a:pPr>
              <a:lnSpc>
                <a:spcPct val="100000"/>
              </a:lnSpc>
              <a:spcBef>
                <a:spcPts val="800"/>
              </a:spcBef>
            </a:pPr>
            <a:r>
              <a:rPr lang="en-US" sz="1400" dirty="0">
                <a:solidFill>
                  <a:srgbClr val="000000"/>
                </a:solidFill>
                <a:latin typeface="Arial" panose="020B0604020202020204" pitchFamily="34" charset="0"/>
              </a:rPr>
              <a:t>Telehealth </a:t>
            </a:r>
          </a:p>
          <a:p>
            <a:pPr>
              <a:lnSpc>
                <a:spcPct val="100000"/>
              </a:lnSpc>
              <a:spcBef>
                <a:spcPts val="800"/>
              </a:spcBef>
            </a:pPr>
            <a:r>
              <a:rPr lang="en-US" sz="1400" dirty="0">
                <a:solidFill>
                  <a:srgbClr val="000000"/>
                </a:solidFill>
                <a:latin typeface="Arial" panose="020B0604020202020204" pitchFamily="34" charset="0"/>
              </a:rPr>
              <a:t>Integration behavioral health in pediatrics primary care</a:t>
            </a:r>
          </a:p>
          <a:p>
            <a:pPr>
              <a:lnSpc>
                <a:spcPct val="100000"/>
              </a:lnSpc>
              <a:spcBef>
                <a:spcPts val="800"/>
              </a:spcBef>
            </a:pPr>
            <a:r>
              <a:rPr lang="en-US" sz="1400" dirty="0">
                <a:solidFill>
                  <a:srgbClr val="000000"/>
                </a:solidFill>
                <a:latin typeface="Arial" panose="020B0604020202020204" pitchFamily="34" charset="0"/>
              </a:rPr>
              <a:t>Strengthen efforts to decrease youth suicide risk </a:t>
            </a:r>
          </a:p>
          <a:p>
            <a:pPr>
              <a:lnSpc>
                <a:spcPct val="100000"/>
              </a:lnSpc>
              <a:spcBef>
                <a:spcPts val="800"/>
              </a:spcBef>
            </a:pPr>
            <a:r>
              <a:rPr lang="en-US" sz="1400" dirty="0">
                <a:solidFill>
                  <a:srgbClr val="000000"/>
                </a:solidFill>
                <a:latin typeface="Arial" panose="020B0604020202020204" pitchFamily="34" charset="0"/>
              </a:rPr>
              <a:t>Addressing workforce challenges and shortages and consider incentives and loan forgiveness for behavioral health workforce</a:t>
            </a:r>
          </a:p>
          <a:p>
            <a:pPr>
              <a:lnSpc>
                <a:spcPct val="100000"/>
              </a:lnSpc>
              <a:spcBef>
                <a:spcPts val="800"/>
              </a:spcBef>
            </a:pPr>
            <a:r>
              <a:rPr lang="en-US" sz="1400" dirty="0">
                <a:solidFill>
                  <a:srgbClr val="000000"/>
                </a:solidFill>
                <a:latin typeface="Arial" panose="020B0604020202020204" pitchFamily="34" charset="0"/>
              </a:rPr>
              <a:t>Consider ways to get all payers in the system to reimburse for crisis services</a:t>
            </a:r>
          </a:p>
          <a:p>
            <a:pPr>
              <a:lnSpc>
                <a:spcPct val="100000"/>
              </a:lnSpc>
              <a:spcBef>
                <a:spcPts val="800"/>
              </a:spcBef>
            </a:pPr>
            <a:r>
              <a:rPr lang="en-US" sz="1400" dirty="0">
                <a:solidFill>
                  <a:srgbClr val="000000"/>
                </a:solidFill>
                <a:latin typeface="Arial" panose="020B0604020202020204" pitchFamily="34" charset="0"/>
              </a:rPr>
              <a:t>Invest in and expand University masters level clinicians’ programs</a:t>
            </a:r>
          </a:p>
          <a:p>
            <a:pPr marL="45720" indent="0">
              <a:lnSpc>
                <a:spcPct val="100000"/>
              </a:lnSpc>
              <a:spcBef>
                <a:spcPts val="800"/>
              </a:spcBef>
              <a:buNone/>
            </a:pPr>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411057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415A-6AB2-4713-AA01-FC9C8460EDFF}"/>
              </a:ext>
            </a:extLst>
          </p:cNvPr>
          <p:cNvSpPr>
            <a:spLocks noGrp="1"/>
          </p:cNvSpPr>
          <p:nvPr>
            <p:ph type="title"/>
          </p:nvPr>
        </p:nvSpPr>
        <p:spPr>
          <a:xfrm>
            <a:off x="1143000" y="445824"/>
            <a:ext cx="9875520" cy="1356360"/>
          </a:xfrm>
        </p:spPr>
        <p:txBody>
          <a:bodyPr>
            <a:normAutofit fontScale="90000"/>
          </a:bodyPr>
          <a:lstStyle/>
          <a:p>
            <a:r>
              <a:rPr lang="en-US" dirty="0"/>
              <a:t>Join Interim Standing Meeting HHS Recommendations – March 24</a:t>
            </a:r>
            <a:r>
              <a:rPr lang="en-US" baseline="30000" dirty="0"/>
              <a:t>th</a:t>
            </a:r>
            <a:r>
              <a:rPr lang="en-US" dirty="0"/>
              <a:t> Cont’d</a:t>
            </a:r>
          </a:p>
        </p:txBody>
      </p:sp>
      <p:sp>
        <p:nvSpPr>
          <p:cNvPr id="3" name="Content Placeholder 2">
            <a:extLst>
              <a:ext uri="{FF2B5EF4-FFF2-40B4-BE49-F238E27FC236}">
                <a16:creationId xmlns:a16="http://schemas.microsoft.com/office/drawing/2014/main" id="{609984F4-C10E-47BA-AFD2-0FFC611FE843}"/>
              </a:ext>
            </a:extLst>
          </p:cNvPr>
          <p:cNvSpPr>
            <a:spLocks noGrp="1"/>
          </p:cNvSpPr>
          <p:nvPr>
            <p:ph idx="1"/>
          </p:nvPr>
        </p:nvSpPr>
        <p:spPr>
          <a:xfrm>
            <a:off x="610538" y="1997765"/>
            <a:ext cx="10970923" cy="4741326"/>
          </a:xfrm>
        </p:spPr>
        <p:txBody>
          <a:bodyPr>
            <a:noAutofit/>
          </a:bodyPr>
          <a:lstStyle/>
          <a:p>
            <a:pPr marL="45720" indent="0">
              <a:lnSpc>
                <a:spcPct val="100000"/>
              </a:lnSpc>
              <a:spcBef>
                <a:spcPts val="800"/>
              </a:spcBef>
              <a:buNone/>
            </a:pPr>
            <a:r>
              <a:rPr lang="en-US" sz="1400" b="1" dirty="0">
                <a:solidFill>
                  <a:srgbClr val="000000"/>
                </a:solidFill>
                <a:latin typeface="Arial" panose="020B0604020202020204" pitchFamily="34" charset="0"/>
              </a:rPr>
              <a:t>Data</a:t>
            </a:r>
          </a:p>
          <a:p>
            <a:pPr>
              <a:lnSpc>
                <a:spcPct val="100000"/>
              </a:lnSpc>
              <a:spcBef>
                <a:spcPts val="800"/>
              </a:spcBef>
            </a:pPr>
            <a:r>
              <a:rPr lang="en-US" sz="1400" dirty="0">
                <a:solidFill>
                  <a:srgbClr val="000000"/>
                </a:solidFill>
                <a:latin typeface="Arial" panose="020B0604020202020204" pitchFamily="34" charset="0"/>
              </a:rPr>
              <a:t>Including federal funding for access to services</a:t>
            </a:r>
          </a:p>
          <a:p>
            <a:pPr>
              <a:lnSpc>
                <a:spcPct val="100000"/>
              </a:lnSpc>
              <a:spcBef>
                <a:spcPts val="800"/>
              </a:spcBef>
            </a:pPr>
            <a:r>
              <a:rPr lang="en-US" sz="1400" dirty="0">
                <a:solidFill>
                  <a:srgbClr val="000000"/>
                </a:solidFill>
                <a:latin typeface="Arial" panose="020B0604020202020204" pitchFamily="34" charset="0"/>
              </a:rPr>
              <a:t>School based mental health</a:t>
            </a:r>
          </a:p>
          <a:p>
            <a:pPr>
              <a:lnSpc>
                <a:spcPct val="100000"/>
              </a:lnSpc>
              <a:spcBef>
                <a:spcPts val="800"/>
              </a:spcBef>
            </a:pPr>
            <a:r>
              <a:rPr lang="en-US" sz="1400" dirty="0">
                <a:solidFill>
                  <a:srgbClr val="000000"/>
                </a:solidFill>
                <a:latin typeface="Arial" panose="020B0604020202020204" pitchFamily="34" charset="0"/>
              </a:rPr>
              <a:t>Telehealth </a:t>
            </a:r>
          </a:p>
          <a:p>
            <a:pPr>
              <a:lnSpc>
                <a:spcPct val="100000"/>
              </a:lnSpc>
              <a:spcBef>
                <a:spcPts val="800"/>
              </a:spcBef>
            </a:pPr>
            <a:r>
              <a:rPr lang="en-US" sz="1400" dirty="0">
                <a:solidFill>
                  <a:srgbClr val="000000"/>
                </a:solidFill>
                <a:latin typeface="Arial" panose="020B0604020202020204" pitchFamily="34" charset="0"/>
              </a:rPr>
              <a:t>Integration behavioral health in pediatrics primary care</a:t>
            </a:r>
          </a:p>
          <a:p>
            <a:pPr>
              <a:lnSpc>
                <a:spcPct val="100000"/>
              </a:lnSpc>
              <a:spcBef>
                <a:spcPts val="800"/>
              </a:spcBef>
            </a:pPr>
            <a:r>
              <a:rPr lang="en-US" sz="1400" dirty="0">
                <a:solidFill>
                  <a:srgbClr val="000000"/>
                </a:solidFill>
                <a:latin typeface="Arial" panose="020B0604020202020204" pitchFamily="34" charset="0"/>
              </a:rPr>
              <a:t>Strengthen efforts to decrease youth suicide risk </a:t>
            </a:r>
          </a:p>
          <a:p>
            <a:pPr>
              <a:lnSpc>
                <a:spcPct val="100000"/>
              </a:lnSpc>
              <a:spcBef>
                <a:spcPts val="800"/>
              </a:spcBef>
            </a:pPr>
            <a:r>
              <a:rPr lang="en-US" sz="1400" dirty="0">
                <a:solidFill>
                  <a:srgbClr val="000000"/>
                </a:solidFill>
                <a:latin typeface="Arial" panose="020B0604020202020204" pitchFamily="34" charset="0"/>
              </a:rPr>
              <a:t>Addressing workforce challenges and shortages</a:t>
            </a:r>
          </a:p>
          <a:p>
            <a:pPr>
              <a:lnSpc>
                <a:spcPct val="100000"/>
              </a:lnSpc>
              <a:spcBef>
                <a:spcPts val="800"/>
              </a:spcBef>
            </a:pPr>
            <a:r>
              <a:rPr lang="en-US" sz="1400" dirty="0">
                <a:solidFill>
                  <a:srgbClr val="000000"/>
                </a:solidFill>
                <a:latin typeface="Arial" panose="020B0604020202020204" pitchFamily="34" charset="0"/>
              </a:rPr>
              <a:t>Consider ways to get all payers in the system to reimburse for crisis services</a:t>
            </a:r>
          </a:p>
          <a:p>
            <a:pPr>
              <a:lnSpc>
                <a:spcPct val="100000"/>
              </a:lnSpc>
              <a:spcBef>
                <a:spcPts val="800"/>
              </a:spcBef>
            </a:pPr>
            <a:r>
              <a:rPr lang="en-US" sz="1400" dirty="0">
                <a:solidFill>
                  <a:srgbClr val="000000"/>
                </a:solidFill>
                <a:latin typeface="Arial" panose="020B0604020202020204" pitchFamily="34" charset="0"/>
              </a:rPr>
              <a:t>invest in and expand University masters level clinicians’ programs</a:t>
            </a:r>
          </a:p>
        </p:txBody>
      </p:sp>
    </p:spTree>
    <p:extLst>
      <p:ext uri="{BB962C8B-B14F-4D97-AF65-F5344CB8AC3E}">
        <p14:creationId xmlns:p14="http://schemas.microsoft.com/office/powerpoint/2010/main" val="821517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2F250-5C69-4030-B2A2-9F1CAFC70D41}"/>
              </a:ext>
            </a:extLst>
          </p:cNvPr>
          <p:cNvSpPr>
            <a:spLocks noGrp="1"/>
          </p:cNvSpPr>
          <p:nvPr>
            <p:ph type="ctrTitle"/>
          </p:nvPr>
        </p:nvSpPr>
        <p:spPr/>
        <p:txBody>
          <a:bodyPr>
            <a:normAutofit/>
          </a:bodyPr>
          <a:lstStyle/>
          <a:p>
            <a:r>
              <a:rPr lang="en-US" sz="4000" dirty="0"/>
              <a:t>6. Consider Recommendations for Presentations from Subject Matter Experts for Future</a:t>
            </a:r>
            <a:br>
              <a:rPr lang="en-US" sz="4000" dirty="0"/>
            </a:br>
            <a:r>
              <a:rPr lang="en-US" sz="4000" dirty="0"/>
              <a:t>Meetings</a:t>
            </a:r>
          </a:p>
        </p:txBody>
      </p:sp>
      <p:sp>
        <p:nvSpPr>
          <p:cNvPr id="3" name="Content Placeholder 2">
            <a:extLst>
              <a:ext uri="{FF2B5EF4-FFF2-40B4-BE49-F238E27FC236}">
                <a16:creationId xmlns:a16="http://schemas.microsoft.com/office/drawing/2014/main" id="{1871F18A-AAB3-45DD-AE99-653DBAA131DE}"/>
              </a:ext>
            </a:extLst>
          </p:cNvPr>
          <p:cNvSpPr>
            <a:spLocks noGrp="1"/>
          </p:cNvSpPr>
          <p:nvPr>
            <p:ph type="subTitle" idx="1"/>
          </p:nvPr>
        </p:nvSpPr>
        <p:spPr/>
        <p:txBody>
          <a:bodyPr/>
          <a:lstStyle/>
          <a:p>
            <a:r>
              <a:rPr lang="en-US" dirty="0"/>
              <a:t>Dr. Terry Kerns</a:t>
            </a:r>
          </a:p>
        </p:txBody>
      </p:sp>
    </p:spTree>
    <p:extLst>
      <p:ext uri="{BB962C8B-B14F-4D97-AF65-F5344CB8AC3E}">
        <p14:creationId xmlns:p14="http://schemas.microsoft.com/office/powerpoint/2010/main" val="986865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a:xfrm>
            <a:off x="1775900" y="637563"/>
            <a:ext cx="8640201" cy="3070370"/>
          </a:xfrm>
        </p:spPr>
        <p:txBody>
          <a:bodyPr vert="horz" lIns="91440" tIns="45720" rIns="91440" bIns="45720" rtlCol="0" anchor="b">
            <a:normAutofit/>
          </a:bodyPr>
          <a:lstStyle/>
          <a:p>
            <a:r>
              <a:rPr lang="en-US" sz="4800" b="1" kern="1200" cap="all" baseline="0" dirty="0">
                <a:solidFill>
                  <a:schemeClr val="tx1"/>
                </a:solidFill>
                <a:latin typeface="+mj-lt"/>
                <a:ea typeface="+mj-ea"/>
                <a:cs typeface="+mj-cs"/>
              </a:rPr>
              <a:t>7. May Meeting Date</a:t>
            </a:r>
          </a:p>
        </p:txBody>
      </p:sp>
      <p:sp>
        <p:nvSpPr>
          <p:cNvPr id="3" name="TextBox 2">
            <a:extLst>
              <a:ext uri="{FF2B5EF4-FFF2-40B4-BE49-F238E27FC236}">
                <a16:creationId xmlns:a16="http://schemas.microsoft.com/office/drawing/2014/main" id="{D83166B8-C231-40B0-B2E8-F9E29924D89D}"/>
              </a:ext>
            </a:extLst>
          </p:cNvPr>
          <p:cNvSpPr txBox="1"/>
          <p:nvPr/>
        </p:nvSpPr>
        <p:spPr>
          <a:xfrm>
            <a:off x="4188264" y="4649943"/>
            <a:ext cx="3815468" cy="523220"/>
          </a:xfrm>
          <a:prstGeom prst="rect">
            <a:avLst/>
          </a:prstGeom>
          <a:noFill/>
        </p:spPr>
        <p:txBody>
          <a:bodyPr wrap="none" rtlCol="0">
            <a:spAutoFit/>
          </a:bodyPr>
          <a:lstStyle/>
          <a:p>
            <a:pPr algn="ctr"/>
            <a:r>
              <a:rPr lang="en-US" sz="2800" b="1" dirty="0"/>
              <a:t>May 16, 2022, 8:30 a.m.</a:t>
            </a:r>
          </a:p>
        </p:txBody>
      </p:sp>
    </p:spTree>
    <p:extLst>
      <p:ext uri="{BB962C8B-B14F-4D97-AF65-F5344CB8AC3E}">
        <p14:creationId xmlns:p14="http://schemas.microsoft.com/office/powerpoint/2010/main" val="1524625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a:xfrm>
            <a:off x="1775900" y="637563"/>
            <a:ext cx="8640201" cy="3070370"/>
          </a:xfrm>
        </p:spPr>
        <p:txBody>
          <a:bodyPr vert="horz" lIns="91440" tIns="45720" rIns="91440" bIns="45720" rtlCol="0" anchor="b">
            <a:normAutofit/>
          </a:bodyPr>
          <a:lstStyle/>
          <a:p>
            <a:r>
              <a:rPr lang="en-US" sz="4800" b="1" kern="1200" cap="all" baseline="0" dirty="0">
                <a:solidFill>
                  <a:schemeClr val="tx1"/>
                </a:solidFill>
                <a:latin typeface="+mj-lt"/>
                <a:ea typeface="+mj-ea"/>
                <a:cs typeface="+mj-cs"/>
              </a:rPr>
              <a:t>8. Public Comment </a:t>
            </a:r>
          </a:p>
        </p:txBody>
      </p:sp>
    </p:spTree>
    <p:extLst>
      <p:ext uri="{BB962C8B-B14F-4D97-AF65-F5344CB8AC3E}">
        <p14:creationId xmlns:p14="http://schemas.microsoft.com/office/powerpoint/2010/main" val="4280065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p:txBody>
          <a:bodyPr/>
          <a:lstStyle/>
          <a:p>
            <a:r>
              <a:rPr lang="en-US" dirty="0"/>
              <a:t>Public Comment </a:t>
            </a:r>
          </a:p>
        </p:txBody>
      </p:sp>
      <p:sp>
        <p:nvSpPr>
          <p:cNvPr id="3" name="Content Placeholder 2">
            <a:extLst>
              <a:ext uri="{FF2B5EF4-FFF2-40B4-BE49-F238E27FC236}">
                <a16:creationId xmlns:a16="http://schemas.microsoft.com/office/drawing/2014/main" id="{A829DDE6-E08A-4BEC-AF90-C313BAFDC31B}"/>
              </a:ext>
            </a:extLst>
          </p:cNvPr>
          <p:cNvSpPr>
            <a:spLocks noGrp="1"/>
          </p:cNvSpPr>
          <p:nvPr>
            <p:ph idx="1"/>
          </p:nvPr>
        </p:nvSpPr>
        <p:spPr/>
        <p:txBody>
          <a:bodyPr>
            <a:normAutofit/>
          </a:bodyPr>
          <a:lstStyle/>
          <a:p>
            <a:r>
              <a:rPr lang="en-US" dirty="0"/>
              <a:t>Public comment will be received in-person via the Zoom Meeting. Public comment shall be limited to three (3) minutes per person (this is a period devoted to comments by the general public, if any, and discussion of those comments). No action may be taken upon a matter raised during a period devoted to comments by the general public until the matter itself has been specifically included on an agenda as an item upon which action may be taken pursuant to NRS 241.020.</a:t>
            </a:r>
          </a:p>
        </p:txBody>
      </p:sp>
    </p:spTree>
    <p:extLst>
      <p:ext uri="{BB962C8B-B14F-4D97-AF65-F5344CB8AC3E}">
        <p14:creationId xmlns:p14="http://schemas.microsoft.com/office/powerpoint/2010/main" val="1213393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F335-CC1A-439E-839D-C7F5634C047F}"/>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3200" b="1" kern="1200">
                <a:solidFill>
                  <a:schemeClr val="tx1"/>
                </a:solidFill>
                <a:latin typeface="Times New Roman" panose="02020603050405020304" pitchFamily="18" charset="0"/>
                <a:cs typeface="Times New Roman" panose="02020603050405020304" pitchFamily="18" charset="0"/>
              </a:rPr>
              <a:t>Additional Information, Resources &amp; Updates Available At: </a:t>
            </a:r>
          </a:p>
        </p:txBody>
      </p:sp>
      <p:sp>
        <p:nvSpPr>
          <p:cNvPr id="4" name="Rectangle 1">
            <a:extLst>
              <a:ext uri="{FF2B5EF4-FFF2-40B4-BE49-F238E27FC236}">
                <a16:creationId xmlns:a16="http://schemas.microsoft.com/office/drawing/2014/main" id="{47368B6C-38EA-4AC0-98BA-FD3250A7B684}"/>
              </a:ext>
            </a:extLst>
          </p:cNvPr>
          <p:cNvSpPr>
            <a:spLocks noGrp="1" noChangeArrowheads="1"/>
          </p:cNvSpPr>
          <p:nvPr>
            <p:ph type="body" idx="1"/>
          </p:nvPr>
        </p:nvSpPr>
        <p:spPr bwMode="auto">
          <a:xfrm>
            <a:off x="838199" y="1308832"/>
            <a:ext cx="10515599" cy="420624"/>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p>
            <a:pPr marR="0" lvl="0" fontAlgn="base">
              <a:spcAft>
                <a:spcPct val="0"/>
              </a:spcAft>
              <a:buClrTx/>
              <a:buSzTx/>
              <a:tabLst/>
            </a:pPr>
            <a:r>
              <a:rPr kumimoji="0" lang="en-US" altLang="en-US" sz="4000" b="0" i="0" u="none" strike="noStrike" kern="1200"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2"/>
              </a:rPr>
              <a:t>https://ag.nv.gov/About/Administration/Substance_Use_Response_Working_Group_(SURG)/</a:t>
            </a:r>
            <a:r>
              <a:rPr kumimoji="0" lang="en-US" altLang="en-US" sz="4000" b="0" i="0" u="none" strike="noStrike" kern="1200"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pic>
        <p:nvPicPr>
          <p:cNvPr id="5" name="Picture 4">
            <a:extLst>
              <a:ext uri="{FF2B5EF4-FFF2-40B4-BE49-F238E27FC236}">
                <a16:creationId xmlns:a16="http://schemas.microsoft.com/office/drawing/2014/main" id="{0F78515D-CDB3-4859-8B1E-368823AF5DEB}"/>
              </a:ext>
            </a:extLst>
          </p:cNvPr>
          <p:cNvPicPr>
            <a:picLocks noChangeAspect="1"/>
          </p:cNvPicPr>
          <p:nvPr/>
        </p:nvPicPr>
        <p:blipFill>
          <a:blip r:embed="rId3"/>
          <a:stretch>
            <a:fillRect/>
          </a:stretch>
        </p:blipFill>
        <p:spPr>
          <a:xfrm>
            <a:off x="838198" y="3054441"/>
            <a:ext cx="10515599" cy="3154680"/>
          </a:xfrm>
          <a:prstGeom prst="rect">
            <a:avLst/>
          </a:prstGeom>
        </p:spPr>
      </p:pic>
    </p:spTree>
    <p:extLst>
      <p:ext uri="{BB962C8B-B14F-4D97-AF65-F5344CB8AC3E}">
        <p14:creationId xmlns:p14="http://schemas.microsoft.com/office/powerpoint/2010/main" val="279174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6DBAD6-8CB8-42FF-B0D9-6CE619D42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7992F3A-302F-47CA-BADD-CDE438085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66864FA-1731-4EE6-AC97-3A689D688A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E01631EF-15E1-48EF-9924-09DC488BD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F324104A-EE89-4314-9D93-42AD78292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ADE0EB-87FE-4B25-B880-02D302BDD327}"/>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800" b="1" kern="1200" cap="all" baseline="0">
                <a:solidFill>
                  <a:schemeClr val="tx1"/>
                </a:solidFill>
                <a:latin typeface="+mj-lt"/>
                <a:ea typeface="+mj-ea"/>
                <a:cs typeface="+mj-cs"/>
              </a:rPr>
              <a:t>Review of the Minutes</a:t>
            </a:r>
          </a:p>
        </p:txBody>
      </p:sp>
      <p:sp>
        <p:nvSpPr>
          <p:cNvPr id="3" name="Content Placeholder 2">
            <a:extLst>
              <a:ext uri="{FF2B5EF4-FFF2-40B4-BE49-F238E27FC236}">
                <a16:creationId xmlns:a16="http://schemas.microsoft.com/office/drawing/2014/main" id="{46FFF90A-C50A-4128-BE95-BD564DDABB4B}"/>
              </a:ext>
            </a:extLst>
          </p:cNvPr>
          <p:cNvSpPr>
            <a:spLocks noGrp="1"/>
          </p:cNvSpPr>
          <p:nvPr>
            <p:ph idx="1"/>
          </p:nvPr>
        </p:nvSpPr>
        <p:spPr>
          <a:xfrm>
            <a:off x="1775899" y="3707933"/>
            <a:ext cx="8640202" cy="2153859"/>
          </a:xfrm>
        </p:spPr>
        <p:txBody>
          <a:bodyPr vert="horz" lIns="91440" tIns="45720" rIns="91440" bIns="45720" rtlCol="0" anchor="t">
            <a:normAutofit/>
          </a:bodyPr>
          <a:lstStyle/>
          <a:p>
            <a:pPr marL="0" indent="0" algn="ctr">
              <a:buNone/>
            </a:pPr>
            <a:r>
              <a:rPr lang="en-US" sz="3600"/>
              <a:t>(Not applicable for first meeting) </a:t>
            </a:r>
          </a:p>
        </p:txBody>
      </p:sp>
    </p:spTree>
    <p:extLst>
      <p:ext uri="{BB962C8B-B14F-4D97-AF65-F5344CB8AC3E}">
        <p14:creationId xmlns:p14="http://schemas.microsoft.com/office/powerpoint/2010/main" val="213388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6DBAD6-8CB8-42FF-B0D9-6CE619D42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7992F3A-302F-47CA-BADD-CDE438085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66864FA-1731-4EE6-AC97-3A689D688A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E01631EF-15E1-48EF-9924-09DC488BD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F324104A-EE89-4314-9D93-42AD78292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a:xfrm>
            <a:off x="1775900" y="637563"/>
            <a:ext cx="8640201" cy="3070370"/>
          </a:xfrm>
        </p:spPr>
        <p:txBody>
          <a:bodyPr vert="horz" lIns="91440" tIns="45720" rIns="91440" bIns="45720" rtlCol="0" anchor="b">
            <a:normAutofit/>
          </a:bodyPr>
          <a:lstStyle/>
          <a:p>
            <a:r>
              <a:rPr lang="en-US" sz="4800" b="1" kern="1200" cap="all" baseline="0">
                <a:solidFill>
                  <a:schemeClr val="tx1"/>
                </a:solidFill>
                <a:latin typeface="+mj-lt"/>
                <a:ea typeface="+mj-ea"/>
                <a:cs typeface="+mj-cs"/>
              </a:rPr>
              <a:t>2. Public Comment </a:t>
            </a:r>
          </a:p>
        </p:txBody>
      </p:sp>
      <p:sp>
        <p:nvSpPr>
          <p:cNvPr id="3" name="Content Placeholder 2">
            <a:extLst>
              <a:ext uri="{FF2B5EF4-FFF2-40B4-BE49-F238E27FC236}">
                <a16:creationId xmlns:a16="http://schemas.microsoft.com/office/drawing/2014/main" id="{A829DDE6-E08A-4BEC-AF90-C313BAFDC31B}"/>
              </a:ext>
            </a:extLst>
          </p:cNvPr>
          <p:cNvSpPr>
            <a:spLocks noGrp="1"/>
          </p:cNvSpPr>
          <p:nvPr>
            <p:ph type="body" idx="1"/>
          </p:nvPr>
        </p:nvSpPr>
        <p:spPr>
          <a:xfrm>
            <a:off x="1775899" y="3707933"/>
            <a:ext cx="8640202" cy="2153859"/>
          </a:xfrm>
        </p:spPr>
        <p:txBody>
          <a:bodyPr vert="horz" lIns="91440" tIns="45720" rIns="91440" bIns="45720" rtlCol="0" anchor="t">
            <a:noAutofit/>
          </a:bodyPr>
          <a:lstStyle/>
          <a:p>
            <a:pPr algn="just"/>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654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p:txBody>
          <a:bodyPr/>
          <a:lstStyle/>
          <a:p>
            <a:r>
              <a:rPr lang="en-US" dirty="0"/>
              <a:t>Public Comment </a:t>
            </a:r>
          </a:p>
        </p:txBody>
      </p:sp>
      <p:sp>
        <p:nvSpPr>
          <p:cNvPr id="3" name="Content Placeholder 2">
            <a:extLst>
              <a:ext uri="{FF2B5EF4-FFF2-40B4-BE49-F238E27FC236}">
                <a16:creationId xmlns:a16="http://schemas.microsoft.com/office/drawing/2014/main" id="{A829DDE6-E08A-4BEC-AF90-C313BAFDC31B}"/>
              </a:ext>
            </a:extLst>
          </p:cNvPr>
          <p:cNvSpPr>
            <a:spLocks noGrp="1"/>
          </p:cNvSpPr>
          <p:nvPr>
            <p:ph idx="1"/>
          </p:nvPr>
        </p:nvSpPr>
        <p:spPr>
          <a:xfrm>
            <a:off x="1159564" y="1965960"/>
            <a:ext cx="9872871" cy="4038600"/>
          </a:xfrm>
        </p:spPr>
        <p:txBody>
          <a:bodyPr>
            <a:normAutofit/>
          </a:bodyPr>
          <a:lstStyle/>
          <a:p>
            <a:pPr algn="just"/>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Public comment will be received via Zoom by raising your hand or unmuting yourself when asked for public comment. Public comment shall be limited to three (3) minutes per person (this is a period devoted to comments by the general public, if any, and discussion of those comments). No action may be taken upon a matter raised during a period devoted to comments by the general public until the matter itself has been specifically included on an agenda as an item upon which action may be taken pursuant to NRS 241.020.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91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C6DBAD6-8CB8-42FF-B0D9-6CE619D42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A7992F3A-302F-47CA-BADD-CDE438085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24">
            <a:extLst>
              <a:ext uri="{FF2B5EF4-FFF2-40B4-BE49-F238E27FC236}">
                <a16:creationId xmlns:a16="http://schemas.microsoft.com/office/drawing/2014/main" id="{C66864FA-1731-4EE6-AC97-3A689D688A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E01631EF-15E1-48EF-9924-09DC488BD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F324104A-EE89-4314-9D93-42AD78292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8EF0941-0970-4A9C-9818-A19E4297DDD1}"/>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800" b="1" kern="1200" cap="all" baseline="0">
                <a:solidFill>
                  <a:schemeClr val="tx1"/>
                </a:solidFill>
                <a:latin typeface="+mj-lt"/>
                <a:ea typeface="+mj-ea"/>
                <a:cs typeface="+mj-cs"/>
              </a:rPr>
              <a:t>3. Member Introductions </a:t>
            </a:r>
          </a:p>
        </p:txBody>
      </p:sp>
    </p:spTree>
    <p:extLst>
      <p:ext uri="{BB962C8B-B14F-4D97-AF65-F5344CB8AC3E}">
        <p14:creationId xmlns:p14="http://schemas.microsoft.com/office/powerpoint/2010/main" val="296426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55C4-3DE7-40E8-8CE1-35205CB6C7D2}"/>
              </a:ext>
            </a:extLst>
          </p:cNvPr>
          <p:cNvSpPr>
            <a:spLocks noGrp="1"/>
          </p:cNvSpPr>
          <p:nvPr>
            <p:ph type="title"/>
          </p:nvPr>
        </p:nvSpPr>
        <p:spPr/>
        <p:txBody>
          <a:bodyPr/>
          <a:lstStyle/>
          <a:p>
            <a:r>
              <a:rPr lang="en-US" dirty="0"/>
              <a:t>3. Member Introductions </a:t>
            </a:r>
          </a:p>
        </p:txBody>
      </p:sp>
      <p:graphicFrame>
        <p:nvGraphicFramePr>
          <p:cNvPr id="5" name="Table 4">
            <a:extLst>
              <a:ext uri="{FF2B5EF4-FFF2-40B4-BE49-F238E27FC236}">
                <a16:creationId xmlns:a16="http://schemas.microsoft.com/office/drawing/2014/main" id="{411655F5-45E1-4A5C-B4F0-65ADC41D1DE1}"/>
              </a:ext>
            </a:extLst>
          </p:cNvPr>
          <p:cNvGraphicFramePr>
            <a:graphicFrameLocks noGrp="1"/>
          </p:cNvGraphicFramePr>
          <p:nvPr>
            <p:extLst>
              <p:ext uri="{D42A27DB-BD31-4B8C-83A1-F6EECF244321}">
                <p14:modId xmlns:p14="http://schemas.microsoft.com/office/powerpoint/2010/main" val="1690991100"/>
              </p:ext>
            </p:extLst>
          </p:nvPr>
        </p:nvGraphicFramePr>
        <p:xfrm>
          <a:off x="1928191" y="2305878"/>
          <a:ext cx="8020878" cy="3656106"/>
        </p:xfrm>
        <a:graphic>
          <a:graphicData uri="http://schemas.openxmlformats.org/drawingml/2006/table">
            <a:tbl>
              <a:tblPr firstRow="1" firstCol="1" bandRow="1">
                <a:tableStyleId>{1E171933-4619-4E11-9A3F-F7608DF75F80}</a:tableStyleId>
              </a:tblPr>
              <a:tblGrid>
                <a:gridCol w="2926977">
                  <a:extLst>
                    <a:ext uri="{9D8B030D-6E8A-4147-A177-3AD203B41FA5}">
                      <a16:colId xmlns:a16="http://schemas.microsoft.com/office/drawing/2014/main" val="4285050695"/>
                    </a:ext>
                  </a:extLst>
                </a:gridCol>
                <a:gridCol w="2726241">
                  <a:extLst>
                    <a:ext uri="{9D8B030D-6E8A-4147-A177-3AD203B41FA5}">
                      <a16:colId xmlns:a16="http://schemas.microsoft.com/office/drawing/2014/main" val="3695513408"/>
                    </a:ext>
                  </a:extLst>
                </a:gridCol>
                <a:gridCol w="2367660">
                  <a:extLst>
                    <a:ext uri="{9D8B030D-6E8A-4147-A177-3AD203B41FA5}">
                      <a16:colId xmlns:a16="http://schemas.microsoft.com/office/drawing/2014/main" val="93052432"/>
                    </a:ext>
                  </a:extLst>
                </a:gridCol>
              </a:tblGrid>
              <a:tr h="309875">
                <a:tc>
                  <a:txBody>
                    <a:bodyPr/>
                    <a:lstStyle/>
                    <a:p>
                      <a:pPr marL="0" marR="0" algn="ctr">
                        <a:lnSpc>
                          <a:spcPct val="107000"/>
                        </a:lnSpc>
                        <a:spcBef>
                          <a:spcPts val="0"/>
                        </a:spcBef>
                        <a:spcAft>
                          <a:spcPts val="0"/>
                        </a:spcAft>
                      </a:pPr>
                      <a:r>
                        <a:rPr lang="en-US" sz="1800" dirty="0">
                          <a:effectLst/>
                        </a:rPr>
                        <a:t>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SURG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Committee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1559359"/>
                  </a:ext>
                </a:extLst>
              </a:tr>
              <a:tr h="309875">
                <a:tc>
                  <a:txBody>
                    <a:bodyPr/>
                    <a:lstStyle/>
                    <a:p>
                      <a:pPr marL="0" marR="0">
                        <a:lnSpc>
                          <a:spcPct val="107000"/>
                        </a:lnSpc>
                        <a:spcBef>
                          <a:spcPts val="0"/>
                        </a:spcBef>
                        <a:spcAft>
                          <a:spcPts val="0"/>
                        </a:spcAft>
                      </a:pPr>
                      <a:r>
                        <a:rPr lang="en-US" sz="1800" dirty="0">
                          <a:effectLst/>
                        </a:rPr>
                        <a:t>Assemblywoman Claire Thomas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Assembly Member Appointee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Chair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3864140"/>
                  </a:ext>
                </a:extLst>
              </a:tr>
              <a:tr h="309875">
                <a:tc>
                  <a:txBody>
                    <a:bodyPr/>
                    <a:lstStyle/>
                    <a:p>
                      <a:pPr marL="0" marR="0">
                        <a:lnSpc>
                          <a:spcPct val="107000"/>
                        </a:lnSpc>
                        <a:spcBef>
                          <a:spcPts val="0"/>
                        </a:spcBef>
                        <a:spcAft>
                          <a:spcPts val="0"/>
                        </a:spcAft>
                      </a:pPr>
                      <a:r>
                        <a:rPr lang="en-US" sz="1800">
                          <a:effectLst/>
                        </a:rPr>
                        <a:t>Chelsi Cheatom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Harm Reduction Program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8719165"/>
                  </a:ext>
                </a:extLst>
              </a:tr>
              <a:tr h="635787">
                <a:tc>
                  <a:txBody>
                    <a:bodyPr/>
                    <a:lstStyle/>
                    <a:p>
                      <a:pPr marL="0" marR="0">
                        <a:lnSpc>
                          <a:spcPct val="107000"/>
                        </a:lnSpc>
                        <a:spcBef>
                          <a:spcPts val="0"/>
                        </a:spcBef>
                        <a:spcAft>
                          <a:spcPts val="0"/>
                        </a:spcAft>
                      </a:pPr>
                      <a:r>
                        <a:rPr lang="en-US" sz="1800" dirty="0">
                          <a:effectLst/>
                        </a:rPr>
                        <a:t>Dr. Lesley Dickson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Healthcare Provider with SUD Expertise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6504874"/>
                  </a:ext>
                </a:extLst>
              </a:tr>
              <a:tr h="309875">
                <a:tc>
                  <a:txBody>
                    <a:bodyPr/>
                    <a:lstStyle/>
                    <a:p>
                      <a:pPr marL="0" marR="0">
                        <a:lnSpc>
                          <a:spcPct val="107000"/>
                        </a:lnSpc>
                        <a:spcBef>
                          <a:spcPts val="0"/>
                        </a:spcBef>
                        <a:spcAft>
                          <a:spcPts val="0"/>
                        </a:spcAft>
                      </a:pPr>
                      <a:r>
                        <a:rPr lang="en-US" sz="1800">
                          <a:effectLst/>
                        </a:rPr>
                        <a:t>Jeffrey Iverson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Person in Recovery from an SUD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004058"/>
                  </a:ext>
                </a:extLst>
              </a:tr>
              <a:tr h="635787">
                <a:tc>
                  <a:txBody>
                    <a:bodyPr/>
                    <a:lstStyle/>
                    <a:p>
                      <a:pPr marL="0" marR="0">
                        <a:lnSpc>
                          <a:spcPct val="107000"/>
                        </a:lnSpc>
                        <a:spcBef>
                          <a:spcPts val="0"/>
                        </a:spcBef>
                        <a:spcAft>
                          <a:spcPts val="0"/>
                        </a:spcAft>
                      </a:pPr>
                      <a:r>
                        <a:rPr lang="en-US" sz="1800">
                          <a:effectLst/>
                        </a:rPr>
                        <a:t>Lisa Lee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Urban Human Services (Washoe County)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3297895"/>
                  </a:ext>
                </a:extLst>
              </a:tr>
              <a:tr h="309875">
                <a:tc>
                  <a:txBody>
                    <a:bodyPr/>
                    <a:lstStyle/>
                    <a:p>
                      <a:pPr marL="0" marR="0">
                        <a:lnSpc>
                          <a:spcPct val="107000"/>
                        </a:lnSpc>
                        <a:spcBef>
                          <a:spcPts val="0"/>
                        </a:spcBef>
                        <a:spcAft>
                          <a:spcPts val="0"/>
                        </a:spcAft>
                      </a:pPr>
                      <a:r>
                        <a:rPr lang="en-US" sz="1800">
                          <a:effectLst/>
                        </a:rPr>
                        <a:t>Steve Shell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Hospital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rPr>
                        <a:t>Member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1247453"/>
                  </a:ext>
                </a:extLst>
              </a:tr>
              <a:tr h="309875">
                <a:tc>
                  <a:txBody>
                    <a:bodyPr/>
                    <a:lstStyle/>
                    <a:p>
                      <a:pPr marL="0" marR="0">
                        <a:lnSpc>
                          <a:spcPct val="107000"/>
                        </a:lnSpc>
                        <a:spcBef>
                          <a:spcPts val="0"/>
                        </a:spcBef>
                        <a:spcAft>
                          <a:spcPts val="0"/>
                        </a:spcAft>
                      </a:pPr>
                      <a:r>
                        <a:rPr lang="en-US" sz="1800" dirty="0">
                          <a:effectLst/>
                        </a:rPr>
                        <a:t>SEI Team*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*Non-members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rPr>
                        <a:t>Subcommittee Support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1993675"/>
                  </a:ext>
                </a:extLst>
              </a:tr>
            </a:tbl>
          </a:graphicData>
        </a:graphic>
      </p:graphicFrame>
    </p:spTree>
    <p:extLst>
      <p:ext uri="{BB962C8B-B14F-4D97-AF65-F5344CB8AC3E}">
        <p14:creationId xmlns:p14="http://schemas.microsoft.com/office/powerpoint/2010/main" val="346887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65D3-69D8-4C85-B459-C45112F8B0F8}"/>
              </a:ext>
            </a:extLst>
          </p:cNvPr>
          <p:cNvSpPr>
            <a:spLocks noGrp="1"/>
          </p:cNvSpPr>
          <p:nvPr>
            <p:ph type="title"/>
          </p:nvPr>
        </p:nvSpPr>
        <p:spPr/>
        <p:txBody>
          <a:bodyPr/>
          <a:lstStyle/>
          <a:p>
            <a:r>
              <a:rPr lang="en-US" dirty="0"/>
              <a:t>Committee Scope </a:t>
            </a:r>
          </a:p>
        </p:txBody>
      </p:sp>
      <p:sp>
        <p:nvSpPr>
          <p:cNvPr id="3" name="Content Placeholder 2">
            <a:extLst>
              <a:ext uri="{FF2B5EF4-FFF2-40B4-BE49-F238E27FC236}">
                <a16:creationId xmlns:a16="http://schemas.microsoft.com/office/drawing/2014/main" id="{17D3DC1A-16DC-44DC-A78B-B5C5E4635E3A}"/>
              </a:ext>
            </a:extLst>
          </p:cNvPr>
          <p:cNvSpPr>
            <a:spLocks noGrp="1"/>
          </p:cNvSpPr>
          <p:nvPr>
            <p:ph idx="1"/>
          </p:nvPr>
        </p:nvSpPr>
        <p:spPr>
          <a:xfrm>
            <a:off x="1143000" y="2057400"/>
            <a:ext cx="10264012" cy="4038600"/>
          </a:xfrm>
        </p:spPr>
        <p:txBody>
          <a:bodyPr>
            <a:normAutofit/>
          </a:bodyPr>
          <a:lstStyle/>
          <a:p>
            <a:pPr marL="0" marR="0" algn="l">
              <a:spcBef>
                <a:spcPts val="0"/>
              </a:spcBef>
              <a:spcAft>
                <a:spcPts val="800"/>
              </a:spcAft>
            </a:pPr>
            <a:r>
              <a:rPr lang="en-US" sz="1800" b="0" i="0" dirty="0">
                <a:solidFill>
                  <a:srgbClr val="222222"/>
                </a:solidFill>
                <a:effectLst/>
              </a:rPr>
              <a:t>Includes consideration of “special populations”</a:t>
            </a:r>
          </a:p>
          <a:p>
            <a:pPr marL="228600" lvl="1" indent="0">
              <a:spcBef>
                <a:spcPts val="0"/>
              </a:spcBef>
              <a:spcAft>
                <a:spcPts val="800"/>
              </a:spcAft>
              <a:buNone/>
            </a:pPr>
            <a:r>
              <a:rPr lang="en-US" sz="1600" b="0" i="0" dirty="0">
                <a:effectLst/>
              </a:rPr>
              <a:t>a. Veterans, elderly persons and youth;</a:t>
            </a:r>
            <a:br>
              <a:rPr lang="en-US" sz="1600" b="0" i="0" dirty="0">
                <a:effectLst/>
              </a:rPr>
            </a:br>
            <a:r>
              <a:rPr lang="en-US" sz="1600" b="0" i="0" dirty="0">
                <a:effectLst/>
              </a:rPr>
              <a:t>b. Persons who are incarcerated, persons who have committed nonviolent crimes primarily driven by a substance use disorder and other persons involved in the criminal justice or juvenile systems;</a:t>
            </a:r>
            <a:br>
              <a:rPr lang="en-US" sz="1600" b="0" i="0" dirty="0">
                <a:effectLst/>
              </a:rPr>
            </a:br>
            <a:r>
              <a:rPr lang="en-US" sz="1600" b="0" i="0" dirty="0">
                <a:effectLst/>
              </a:rPr>
              <a:t>c. Pregnant women and the parents of dependent children;</a:t>
            </a:r>
            <a:br>
              <a:rPr lang="en-US" sz="1600" b="0" i="0" dirty="0">
                <a:effectLst/>
              </a:rPr>
            </a:br>
            <a:r>
              <a:rPr lang="en-US" sz="1600" b="0" i="0" dirty="0">
                <a:effectLst/>
              </a:rPr>
              <a:t>d. Lesbian, gay, bisexual, transgender and questioning persons;</a:t>
            </a:r>
            <a:br>
              <a:rPr lang="en-US" sz="1600" b="0" i="0" dirty="0">
                <a:effectLst/>
              </a:rPr>
            </a:br>
            <a:r>
              <a:rPr lang="en-US" sz="1600" b="0" i="0" dirty="0">
                <a:effectLst/>
              </a:rPr>
              <a:t>e. People who inject drugs; (as revised)</a:t>
            </a:r>
            <a:br>
              <a:rPr lang="en-US" sz="1600" b="0" i="0" dirty="0">
                <a:effectLst/>
              </a:rPr>
            </a:br>
            <a:r>
              <a:rPr lang="en-US" sz="1600" b="0" i="0" dirty="0">
                <a:effectLst/>
              </a:rPr>
              <a:t>f. Children who are involved with the child welfare system, and</a:t>
            </a:r>
            <a:br>
              <a:rPr lang="en-US" sz="1600" b="0" i="0" dirty="0">
                <a:effectLst/>
              </a:rPr>
            </a:br>
            <a:r>
              <a:rPr lang="en-US" sz="1600" b="0" i="0" dirty="0">
                <a:effectLst/>
              </a:rPr>
              <a:t>g. Other populations disproportionately impacted by substance use disorders.</a:t>
            </a:r>
            <a:endParaRPr lang="en-US" sz="1600" b="0" i="0" dirty="0">
              <a:solidFill>
                <a:srgbClr val="222222"/>
              </a:solidFill>
              <a:effectLst/>
            </a:endParaRPr>
          </a:p>
          <a:p>
            <a:pPr marL="45720" indent="0">
              <a:buNone/>
            </a:pPr>
            <a:endParaRPr lang="en-US" dirty="0"/>
          </a:p>
        </p:txBody>
      </p:sp>
    </p:spTree>
    <p:extLst>
      <p:ext uri="{BB962C8B-B14F-4D97-AF65-F5344CB8AC3E}">
        <p14:creationId xmlns:p14="http://schemas.microsoft.com/office/powerpoint/2010/main" val="428272692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9DA6830F8F5A42B3447107B7868813" ma:contentTypeVersion="12" ma:contentTypeDescription="Create a new document." ma:contentTypeScope="" ma:versionID="27fb5a858974c8e0f16aaa46b2a45e1c">
  <xsd:schema xmlns:xsd="http://www.w3.org/2001/XMLSchema" xmlns:xs="http://www.w3.org/2001/XMLSchema" xmlns:p="http://schemas.microsoft.com/office/2006/metadata/properties" xmlns:ns2="563fdef4-402a-4f9b-b351-f6170dd26047" xmlns:ns3="3b4df8fd-d44d-4d9a-b1d8-65fa08866546" targetNamespace="http://schemas.microsoft.com/office/2006/metadata/properties" ma:root="true" ma:fieldsID="9af0781fe0d327a4253e15ee18015e91" ns2:_="" ns3:_="">
    <xsd:import namespace="563fdef4-402a-4f9b-b351-f6170dd26047"/>
    <xsd:import namespace="3b4df8fd-d44d-4d9a-b1d8-65fa0886654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3fdef4-402a-4f9b-b351-f6170dd260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4df8fd-d44d-4d9a-b1d8-65fa0886654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F6D6D6-C790-4C52-ACD6-0C1BE1D22442}">
  <ds:schemaRefs>
    <ds:schemaRef ds:uri="http://schemas.microsoft.com/sharepoint/v3/contenttype/forms"/>
  </ds:schemaRefs>
</ds:datastoreItem>
</file>

<file path=customXml/itemProps2.xml><?xml version="1.0" encoding="utf-8"?>
<ds:datastoreItem xmlns:ds="http://schemas.openxmlformats.org/officeDocument/2006/customXml" ds:itemID="{4A6DF411-073D-45EF-B071-600B93F0D97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E1A26A-7288-419D-849E-1940F93465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3fdef4-402a-4f9b-b351-f6170dd26047"/>
    <ds:schemaRef ds:uri="3b4df8fd-d44d-4d9a-b1d8-65fa088665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TM03457444[[fn=Basis]]</Template>
  <TotalTime>3029</TotalTime>
  <Words>2786</Words>
  <Application>Microsoft Office PowerPoint</Application>
  <PresentationFormat>Widescreen</PresentationFormat>
  <Paragraphs>246</Paragraphs>
  <Slides>37</Slides>
  <Notes>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Corbel</vt:lpstr>
      <vt:lpstr>Symbol</vt:lpstr>
      <vt:lpstr>Times New Roman</vt:lpstr>
      <vt:lpstr>Basis</vt:lpstr>
      <vt:lpstr>     Treatment and Recovery Committee </vt:lpstr>
      <vt:lpstr>1. Call to Order and Roll Call to Establish Quorum </vt:lpstr>
      <vt:lpstr>1. Call to Order and Roll Call to Establish Quorum </vt:lpstr>
      <vt:lpstr>Review of the Minutes</vt:lpstr>
      <vt:lpstr>2. Public Comment </vt:lpstr>
      <vt:lpstr>Public Comment </vt:lpstr>
      <vt:lpstr>3. Member Introductions </vt:lpstr>
      <vt:lpstr>3. Member Introductions </vt:lpstr>
      <vt:lpstr>Committee Scope </vt:lpstr>
      <vt:lpstr>Committee Scope </vt:lpstr>
      <vt:lpstr>Roles for Committee Members </vt:lpstr>
      <vt:lpstr>Roles for Committee Members </vt:lpstr>
      <vt:lpstr>4. Review Subcommittee Recommendation Tracking Tool</vt:lpstr>
      <vt:lpstr>Spreadsheet Demonstration </vt:lpstr>
      <vt:lpstr>5. Baseline Information for Treatment and Recovery Related to Substance Use</vt:lpstr>
      <vt:lpstr>Overview of Substance Use Treatment, Prevention and Response Programs</vt:lpstr>
      <vt:lpstr>Funding</vt:lpstr>
      <vt:lpstr>Certification Services</vt:lpstr>
      <vt:lpstr>Certified Community Behavioral Health Clinics</vt:lpstr>
      <vt:lpstr>Prevention</vt:lpstr>
      <vt:lpstr>Advisory Groups</vt:lpstr>
      <vt:lpstr>State Opioid Response Grant</vt:lpstr>
      <vt:lpstr>SOR Grant (Continued)</vt:lpstr>
      <vt:lpstr>Crisis Services</vt:lpstr>
      <vt:lpstr>Specialty Services</vt:lpstr>
      <vt:lpstr>Recommendations Presented to the Interim Health and Human Services Committee</vt:lpstr>
      <vt:lpstr>Join Interim Standing Meeting HHS Recommendations – February 17th</vt:lpstr>
      <vt:lpstr>Join Interim Standing Meeting HHS Recommendations – March 24th</vt:lpstr>
      <vt:lpstr>Join Interim Standing Meeting HHS Recommendations – March 24th Cont’d</vt:lpstr>
      <vt:lpstr>Join Interim Standing Meeting HHS Recommendations – March 24th Cont’d</vt:lpstr>
      <vt:lpstr>Join Interim Standing Meeting HHS Recommendations – March 24th Cont’d</vt:lpstr>
      <vt:lpstr>Join Interim Standing Meeting HHS Recommendations – March 24th Cont’d</vt:lpstr>
      <vt:lpstr>6. Consider Recommendations for Presentations from Subject Matter Experts for Future Meetings</vt:lpstr>
      <vt:lpstr>7. May Meeting Date</vt:lpstr>
      <vt:lpstr>8. Public Comment </vt:lpstr>
      <vt:lpstr>Public Comment </vt:lpstr>
      <vt:lpstr>Additional Information, Resources &amp; Updates Available 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Committee</dc:title>
  <dc:creator>Sarah Marschall</dc:creator>
  <cp:lastModifiedBy>Kelly Marschall</cp:lastModifiedBy>
  <cp:revision>6</cp:revision>
  <dcterms:created xsi:type="dcterms:W3CDTF">2022-03-23T22:41:25Z</dcterms:created>
  <dcterms:modified xsi:type="dcterms:W3CDTF">2022-04-22T22:15:59Z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0x010100399DA6830F8F5A42B3447107B7868813</vt:lpwstr>
  </property>
</Properties>
</file>